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48"/>
  </p:notesMasterIdLst>
  <p:sldIdLst>
    <p:sldId id="369" r:id="rId3"/>
    <p:sldId id="428" r:id="rId4"/>
    <p:sldId id="372" r:id="rId5"/>
    <p:sldId id="441" r:id="rId6"/>
    <p:sldId id="440" r:id="rId7"/>
    <p:sldId id="442" r:id="rId8"/>
    <p:sldId id="373" r:id="rId9"/>
    <p:sldId id="491" r:id="rId10"/>
    <p:sldId id="375" r:id="rId11"/>
    <p:sldId id="377" r:id="rId12"/>
    <p:sldId id="378" r:id="rId13"/>
    <p:sldId id="381" r:id="rId14"/>
    <p:sldId id="382" r:id="rId15"/>
    <p:sldId id="470" r:id="rId16"/>
    <p:sldId id="471" r:id="rId17"/>
    <p:sldId id="429" r:id="rId18"/>
    <p:sldId id="443" r:id="rId19"/>
    <p:sldId id="384" r:id="rId20"/>
    <p:sldId id="433" r:id="rId21"/>
    <p:sldId id="439" r:id="rId22"/>
    <p:sldId id="437" r:id="rId23"/>
    <p:sldId id="454" r:id="rId24"/>
    <p:sldId id="385" r:id="rId25"/>
    <p:sldId id="434" r:id="rId26"/>
    <p:sldId id="438" r:id="rId27"/>
    <p:sldId id="456" r:id="rId28"/>
    <p:sldId id="457" r:id="rId29"/>
    <p:sldId id="458" r:id="rId30"/>
    <p:sldId id="459" r:id="rId31"/>
    <p:sldId id="460" r:id="rId32"/>
    <p:sldId id="465" r:id="rId33"/>
    <p:sldId id="483" r:id="rId34"/>
    <p:sldId id="482" r:id="rId35"/>
    <p:sldId id="469" r:id="rId36"/>
    <p:sldId id="492" r:id="rId37"/>
    <p:sldId id="477" r:id="rId38"/>
    <p:sldId id="479" r:id="rId39"/>
    <p:sldId id="480" r:id="rId40"/>
    <p:sldId id="485" r:id="rId41"/>
    <p:sldId id="473" r:id="rId42"/>
    <p:sldId id="474" r:id="rId43"/>
    <p:sldId id="488" r:id="rId44"/>
    <p:sldId id="489" r:id="rId45"/>
    <p:sldId id="490" r:id="rId46"/>
    <p:sldId id="484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C3F"/>
    <a:srgbClr val="FEF6D6"/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3/23/2018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/35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15C4-6229-4458-BB7F-6A51EEF4BDE7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B2F4-D163-4EBD-86F5-7D3E10EBC3A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453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6" r:id="rId3"/>
    <p:sldLayoutId id="2147483674" r:id="rId4"/>
    <p:sldLayoutId id="2147483664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객체 지향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3855" y="929168"/>
            <a:ext cx="8640000" cy="5328592"/>
          </a:xfrm>
        </p:spPr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r>
              <a:rPr lang="ko-KR" altLang="en-US" dirty="0"/>
              <a:t>멤버 </a:t>
            </a:r>
            <a:r>
              <a:rPr lang="en-US" altLang="ko-KR" dirty="0"/>
              <a:t>: </a:t>
            </a:r>
            <a:r>
              <a:rPr lang="ko-KR" altLang="en-US" dirty="0"/>
              <a:t>클래스 구성 요소</a:t>
            </a:r>
            <a:endParaRPr lang="en-US" altLang="ko-KR" dirty="0"/>
          </a:p>
          <a:p>
            <a:pPr lvl="1"/>
            <a:r>
              <a:rPr lang="ko-KR" altLang="en-US" sz="2000" dirty="0"/>
              <a:t>필드</a:t>
            </a:r>
            <a:r>
              <a:rPr lang="en-US" altLang="ko-KR" sz="2000" dirty="0"/>
              <a:t>(</a:t>
            </a:r>
            <a:r>
              <a:rPr lang="ko-KR" altLang="en-US" sz="2000" dirty="0"/>
              <a:t>멤버 변수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메소드</a:t>
            </a:r>
            <a:r>
              <a:rPr lang="en-US" altLang="ko-KR" sz="2000" dirty="0"/>
              <a:t>(</a:t>
            </a:r>
            <a:r>
              <a:rPr lang="ko-KR" altLang="en-US" sz="2000" dirty="0"/>
              <a:t>멤버 함수</a:t>
            </a:r>
            <a:r>
              <a:rPr lang="en-US" altLang="ko-KR" sz="2000" dirty="0"/>
              <a:t>)</a:t>
            </a:r>
          </a:p>
          <a:p>
            <a:r>
              <a:rPr lang="ko-KR" altLang="en-US" dirty="0"/>
              <a:t>클래스에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dirty="0"/>
              <a:t>다른 모든 클래스에서 클래스 사용 허락</a:t>
            </a:r>
            <a:endParaRPr lang="en-US" altLang="ko-KR" dirty="0"/>
          </a:p>
          <a:p>
            <a:r>
              <a:rPr lang="ko-KR" altLang="en-US" dirty="0"/>
              <a:t>멤버에 대한 </a:t>
            </a:r>
            <a:r>
              <a:rPr lang="en-US" altLang="ko-KR" dirty="0"/>
              <a:t>public </a:t>
            </a:r>
            <a:r>
              <a:rPr lang="ko-KR" altLang="en-US" dirty="0"/>
              <a:t>접근 지정 </a:t>
            </a:r>
            <a:r>
              <a:rPr lang="en-US" altLang="ko-KR" dirty="0"/>
              <a:t>: </a:t>
            </a:r>
            <a:r>
              <a:rPr lang="ko-KR" altLang="en-US" dirty="0"/>
              <a:t>다른 모든 클래스에게 멤버 접근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 smtClean="0"/>
              <a:t>멤버변수에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으로 접근 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클래스내에서만</a:t>
            </a:r>
            <a:r>
              <a:rPr lang="ko-KR" altLang="en-US" dirty="0" smtClean="0"/>
              <a:t> 접근허용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나중에 </a:t>
            </a:r>
            <a:r>
              <a:rPr lang="en-US" altLang="ko-KR" dirty="0" smtClean="0"/>
              <a:t>getter/setter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값을 가져오거나 </a:t>
            </a:r>
            <a:r>
              <a:rPr lang="ko-KR" altLang="en-US" dirty="0" err="1" smtClean="0"/>
              <a:t>설정할수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60" y="4176889"/>
            <a:ext cx="3355601" cy="212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0" y="4328826"/>
            <a:ext cx="2509053" cy="11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객체 생성과 참조 변수 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선언과 메모리 구조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기초타입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참조 타입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내부에서 멤버 접근</a:t>
            </a:r>
            <a:endParaRPr lang="en-US" altLang="ko-KR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smtClean="0"/>
              <a:t>클래스 </a:t>
            </a:r>
            <a:r>
              <a:rPr lang="ko-KR" altLang="en-US" sz="1800" dirty="0"/>
              <a:t>외부에서 멤버 접근</a:t>
            </a:r>
            <a:r>
              <a:rPr lang="en-US" altLang="ko-KR" sz="1800" dirty="0"/>
              <a:t>	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생성과 참조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클래스와 객체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>
          <a:xfrm>
            <a:off x="874574" y="1463855"/>
            <a:ext cx="4615328" cy="1069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78" y="2097253"/>
            <a:ext cx="3122895" cy="401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2" y="3023619"/>
            <a:ext cx="4180098" cy="886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7801" y="4367907"/>
            <a:ext cx="129875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this.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en-US" altLang="ko-KR" sz="1600" dirty="0" smtClean="0"/>
              <a:t>this.</a:t>
            </a:r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13894" y="44910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혹은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20198" y="4367907"/>
            <a:ext cx="92525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56048" y="5577374"/>
            <a:ext cx="138050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필드</a:t>
            </a:r>
            <a:endParaRPr lang="en-US" altLang="ko-KR" sz="1600" dirty="0" smtClean="0"/>
          </a:p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ko-KR" altLang="en-US" sz="1600" dirty="0" err="1" smtClean="0"/>
              <a:t>메서드</a:t>
            </a:r>
            <a:r>
              <a:rPr lang="en-US" altLang="ko-KR" sz="1600" dirty="0" smtClean="0"/>
              <a:t>()</a:t>
            </a:r>
            <a:endParaRPr lang="ko-KR" altLang="en-US" sz="1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980377" y="4177155"/>
            <a:ext cx="3472794" cy="1900080"/>
            <a:chOff x="4169176" y="3131220"/>
            <a:chExt cx="4393571" cy="3128987"/>
          </a:xfrm>
        </p:grpSpPr>
        <p:grpSp>
          <p:nvGrpSpPr>
            <p:cNvPr id="13" name="그룹 12"/>
            <p:cNvGrpSpPr/>
            <p:nvPr/>
          </p:nvGrpSpPr>
          <p:grpSpPr>
            <a:xfrm>
              <a:off x="4169176" y="3131220"/>
              <a:ext cx="4393571" cy="3128987"/>
              <a:chOff x="4169176" y="3131220"/>
              <a:chExt cx="4393571" cy="312898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9176" y="3717032"/>
                <a:ext cx="3076575" cy="254317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832879" y="3131220"/>
                <a:ext cx="1098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변수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6832879" y="3516923"/>
                <a:ext cx="472793" cy="1276141"/>
              </a:xfrm>
              <a:custGeom>
                <a:avLst/>
                <a:gdLst>
                  <a:gd name="connsiteX0" fmla="*/ 0 w 472793"/>
                  <a:gd name="connsiteY0" fmla="*/ 1276141 h 1276141"/>
                  <a:gd name="connsiteX1" fmla="*/ 60290 w 472793"/>
                  <a:gd name="connsiteY1" fmla="*/ 1256044 h 1276141"/>
                  <a:gd name="connsiteX2" fmla="*/ 90435 w 472793"/>
                  <a:gd name="connsiteY2" fmla="*/ 1235947 h 1276141"/>
                  <a:gd name="connsiteX3" fmla="*/ 140677 w 472793"/>
                  <a:gd name="connsiteY3" fmla="*/ 1215851 h 1276141"/>
                  <a:gd name="connsiteX4" fmla="*/ 190919 w 472793"/>
                  <a:gd name="connsiteY4" fmla="*/ 1165609 h 1276141"/>
                  <a:gd name="connsiteX5" fmla="*/ 251209 w 472793"/>
                  <a:gd name="connsiteY5" fmla="*/ 1115367 h 1276141"/>
                  <a:gd name="connsiteX6" fmla="*/ 271306 w 472793"/>
                  <a:gd name="connsiteY6" fmla="*/ 1055077 h 1276141"/>
                  <a:gd name="connsiteX7" fmla="*/ 311499 w 472793"/>
                  <a:gd name="connsiteY7" fmla="*/ 994787 h 1276141"/>
                  <a:gd name="connsiteX8" fmla="*/ 331596 w 472793"/>
                  <a:gd name="connsiteY8" fmla="*/ 914400 h 1276141"/>
                  <a:gd name="connsiteX9" fmla="*/ 341644 w 472793"/>
                  <a:gd name="connsiteY9" fmla="*/ 884255 h 1276141"/>
                  <a:gd name="connsiteX10" fmla="*/ 351692 w 472793"/>
                  <a:gd name="connsiteY10" fmla="*/ 844062 h 1276141"/>
                  <a:gd name="connsiteX11" fmla="*/ 361741 w 472793"/>
                  <a:gd name="connsiteY11" fmla="*/ 813917 h 1276141"/>
                  <a:gd name="connsiteX12" fmla="*/ 371789 w 472793"/>
                  <a:gd name="connsiteY12" fmla="*/ 763675 h 1276141"/>
                  <a:gd name="connsiteX13" fmla="*/ 401934 w 472793"/>
                  <a:gd name="connsiteY13" fmla="*/ 653143 h 1276141"/>
                  <a:gd name="connsiteX14" fmla="*/ 432079 w 472793"/>
                  <a:gd name="connsiteY14" fmla="*/ 391886 h 1276141"/>
                  <a:gd name="connsiteX15" fmla="*/ 452176 w 472793"/>
                  <a:gd name="connsiteY15" fmla="*/ 301451 h 1276141"/>
                  <a:gd name="connsiteX16" fmla="*/ 472273 w 472793"/>
                  <a:gd name="connsiteY16" fmla="*/ 70339 h 1276141"/>
                  <a:gd name="connsiteX17" fmla="*/ 472273 w 472793"/>
                  <a:gd name="connsiteY17" fmla="*/ 0 h 127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793" h="1276141">
                    <a:moveTo>
                      <a:pt x="0" y="1276141"/>
                    </a:moveTo>
                    <a:cubicBezTo>
                      <a:pt x="20097" y="1269442"/>
                      <a:pt x="40932" y="1264648"/>
                      <a:pt x="60290" y="1256044"/>
                    </a:cubicBezTo>
                    <a:cubicBezTo>
                      <a:pt x="71326" y="1251139"/>
                      <a:pt x="79633" y="1241348"/>
                      <a:pt x="90435" y="1235947"/>
                    </a:cubicBezTo>
                    <a:cubicBezTo>
                      <a:pt x="106568" y="1227881"/>
                      <a:pt x="123930" y="1222550"/>
                      <a:pt x="140677" y="1215851"/>
                    </a:cubicBezTo>
                    <a:cubicBezTo>
                      <a:pt x="177521" y="1160585"/>
                      <a:pt x="140677" y="1207477"/>
                      <a:pt x="190919" y="1165609"/>
                    </a:cubicBezTo>
                    <a:cubicBezTo>
                      <a:pt x="268288" y="1101134"/>
                      <a:pt x="176365" y="1165264"/>
                      <a:pt x="251209" y="1115367"/>
                    </a:cubicBezTo>
                    <a:cubicBezTo>
                      <a:pt x="257908" y="1095270"/>
                      <a:pt x="259555" y="1072703"/>
                      <a:pt x="271306" y="1055077"/>
                    </a:cubicBezTo>
                    <a:lnTo>
                      <a:pt x="311499" y="994787"/>
                    </a:lnTo>
                    <a:cubicBezTo>
                      <a:pt x="334467" y="925880"/>
                      <a:pt x="307345" y="1011405"/>
                      <a:pt x="331596" y="914400"/>
                    </a:cubicBezTo>
                    <a:cubicBezTo>
                      <a:pt x="334165" y="904124"/>
                      <a:pt x="338734" y="894439"/>
                      <a:pt x="341644" y="884255"/>
                    </a:cubicBezTo>
                    <a:cubicBezTo>
                      <a:pt x="345438" y="870976"/>
                      <a:pt x="347898" y="857341"/>
                      <a:pt x="351692" y="844062"/>
                    </a:cubicBezTo>
                    <a:cubicBezTo>
                      <a:pt x="354602" y="833878"/>
                      <a:pt x="359172" y="824193"/>
                      <a:pt x="361741" y="813917"/>
                    </a:cubicBezTo>
                    <a:cubicBezTo>
                      <a:pt x="365883" y="797348"/>
                      <a:pt x="367647" y="780244"/>
                      <a:pt x="371789" y="763675"/>
                    </a:cubicBezTo>
                    <a:cubicBezTo>
                      <a:pt x="381051" y="726626"/>
                      <a:pt x="391886" y="689987"/>
                      <a:pt x="401934" y="653143"/>
                    </a:cubicBezTo>
                    <a:cubicBezTo>
                      <a:pt x="409791" y="574580"/>
                      <a:pt x="419948" y="464667"/>
                      <a:pt x="432079" y="391886"/>
                    </a:cubicBezTo>
                    <a:cubicBezTo>
                      <a:pt x="443869" y="321148"/>
                      <a:pt x="435685" y="350924"/>
                      <a:pt x="452176" y="301451"/>
                    </a:cubicBezTo>
                    <a:cubicBezTo>
                      <a:pt x="459753" y="225674"/>
                      <a:pt x="468485" y="146100"/>
                      <a:pt x="472273" y="70339"/>
                    </a:cubicBezTo>
                    <a:cubicBezTo>
                      <a:pt x="473444" y="46922"/>
                      <a:pt x="472273" y="23446"/>
                      <a:pt x="472273" y="0"/>
                    </a:cubicBez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305672" y="5760224"/>
                <a:ext cx="12570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인스턴스 메서드</a:t>
                </a:r>
                <a:endParaRPr lang="ko-KR" altLang="en-US" sz="1400" dirty="0"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7073153" y="5024754"/>
                <a:ext cx="672353" cy="730587"/>
              </a:xfrm>
              <a:custGeom>
                <a:avLst/>
                <a:gdLst>
                  <a:gd name="connsiteX0" fmla="*/ 0 w 672353"/>
                  <a:gd name="connsiteY0" fmla="*/ 85128 h 730587"/>
                  <a:gd name="connsiteX1" fmla="*/ 228600 w 672353"/>
                  <a:gd name="connsiteY1" fmla="*/ 4446 h 730587"/>
                  <a:gd name="connsiteX2" fmla="*/ 430306 w 672353"/>
                  <a:gd name="connsiteY2" fmla="*/ 17893 h 730587"/>
                  <a:gd name="connsiteX3" fmla="*/ 470647 w 672353"/>
                  <a:gd name="connsiteY3" fmla="*/ 58234 h 730587"/>
                  <a:gd name="connsiteX4" fmla="*/ 524435 w 672353"/>
                  <a:gd name="connsiteY4" fmla="*/ 98575 h 730587"/>
                  <a:gd name="connsiteX5" fmla="*/ 605118 w 672353"/>
                  <a:gd name="connsiteY5" fmla="*/ 192705 h 730587"/>
                  <a:gd name="connsiteX6" fmla="*/ 618565 w 672353"/>
                  <a:gd name="connsiteY6" fmla="*/ 246493 h 730587"/>
                  <a:gd name="connsiteX7" fmla="*/ 645459 w 672353"/>
                  <a:gd name="connsiteY7" fmla="*/ 300281 h 730587"/>
                  <a:gd name="connsiteX8" fmla="*/ 658906 w 672353"/>
                  <a:gd name="connsiteY8" fmla="*/ 367517 h 730587"/>
                  <a:gd name="connsiteX9" fmla="*/ 672353 w 672353"/>
                  <a:gd name="connsiteY9" fmla="*/ 407858 h 730587"/>
                  <a:gd name="connsiteX10" fmla="*/ 658906 w 672353"/>
                  <a:gd name="connsiteY10" fmla="*/ 730587 h 73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2353" h="730587">
                    <a:moveTo>
                      <a:pt x="0" y="85128"/>
                    </a:moveTo>
                    <a:cubicBezTo>
                      <a:pt x="76200" y="58234"/>
                      <a:pt x="148762" y="16921"/>
                      <a:pt x="228600" y="4446"/>
                    </a:cubicBezTo>
                    <a:cubicBezTo>
                      <a:pt x="295177" y="-5957"/>
                      <a:pt x="364526" y="3275"/>
                      <a:pt x="430306" y="17893"/>
                    </a:cubicBezTo>
                    <a:cubicBezTo>
                      <a:pt x="448870" y="22018"/>
                      <a:pt x="456208" y="45858"/>
                      <a:pt x="470647" y="58234"/>
                    </a:cubicBezTo>
                    <a:cubicBezTo>
                      <a:pt x="487663" y="72819"/>
                      <a:pt x="507569" y="83817"/>
                      <a:pt x="524435" y="98575"/>
                    </a:cubicBezTo>
                    <a:cubicBezTo>
                      <a:pt x="576605" y="144224"/>
                      <a:pt x="572472" y="143739"/>
                      <a:pt x="605118" y="192705"/>
                    </a:cubicBezTo>
                    <a:cubicBezTo>
                      <a:pt x="609600" y="210634"/>
                      <a:pt x="612076" y="229189"/>
                      <a:pt x="618565" y="246493"/>
                    </a:cubicBezTo>
                    <a:cubicBezTo>
                      <a:pt x="625603" y="265262"/>
                      <a:pt x="639120" y="281264"/>
                      <a:pt x="645459" y="300281"/>
                    </a:cubicBezTo>
                    <a:cubicBezTo>
                      <a:pt x="652687" y="321964"/>
                      <a:pt x="653363" y="345344"/>
                      <a:pt x="658906" y="367517"/>
                    </a:cubicBezTo>
                    <a:cubicBezTo>
                      <a:pt x="662344" y="381268"/>
                      <a:pt x="667871" y="394411"/>
                      <a:pt x="672353" y="407858"/>
                    </a:cubicBezTo>
                    <a:lnTo>
                      <a:pt x="658906" y="730587"/>
                    </a:lnTo>
                  </a:path>
                </a:pathLst>
              </a:custGeom>
              <a:noFill/>
              <a:ln w="12700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306190" y="3386118"/>
              <a:ext cx="11079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예</a:t>
              </a:r>
              <a:r>
                <a:rPr lang="en-US" altLang="ko-KR" sz="1100" smtClean="0">
                  <a:solidFill>
                    <a:srgbClr val="0070C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	</a:t>
              </a:r>
              <a:endParaRPr lang="ko-KR" altLang="en-US" sz="110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클래스와 </a:t>
            </a:r>
            <a:r>
              <a:rPr lang="ko-KR" altLang="en-US" dirty="0" smtClean="0"/>
              <a:t>객체 생성 및 </a:t>
            </a:r>
            <a:r>
              <a:rPr lang="en-US" altLang="ko-KR" dirty="0"/>
              <a:t>03 </a:t>
            </a:r>
            <a:r>
              <a:rPr lang="ko-KR" altLang="en-US" dirty="0"/>
              <a:t>클래스 접근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6915" y="1002214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500968"/>
            <a:ext cx="5184576" cy="433965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반지름을 저장하는 멤버 변수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저장하는 </a:t>
            </a:r>
            <a:r>
              <a:rPr lang="ko-KR" altLang="en-US" sz="1200" dirty="0"/>
              <a:t>멤버 변수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267836" y="6006478"/>
            <a:ext cx="364494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1574313"/>
            <a:ext cx="1661565" cy="141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21" y="3266882"/>
            <a:ext cx="1958128" cy="17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4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견명조" pitchFamily="18" charset="-127"/>
              </a:rPr>
              <a:t>JVM</a:t>
            </a:r>
            <a:r>
              <a:rPr lang="ko-KR" altLang="en-US" dirty="0">
                <a:latin typeface="견명조" pitchFamily="18" charset="-127"/>
              </a:rPr>
              <a:t>의 메모리 </a:t>
            </a:r>
            <a:r>
              <a:rPr lang="ko-KR" altLang="en-US" dirty="0" smtClean="0">
                <a:latin typeface="견명조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3" y="1052736"/>
            <a:ext cx="38211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317181" y="1052736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+mn-ea"/>
                <a:ea typeface="+mn-ea"/>
              </a:rPr>
              <a:t>▶ </a:t>
            </a:r>
            <a:r>
              <a:rPr lang="ko-KR" altLang="en-US" sz="2000" dirty="0" err="1">
                <a:latin typeface="+mn-ea"/>
                <a:ea typeface="+mn-ea"/>
              </a:rPr>
              <a:t>메서드영역</a:t>
            </a:r>
            <a:r>
              <a:rPr lang="en-US" altLang="ko-KR" sz="2000" dirty="0">
                <a:latin typeface="+mn-ea"/>
                <a:ea typeface="+mn-ea"/>
              </a:rPr>
              <a:t>(Method Area)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461644" y="1441674"/>
            <a:ext cx="4789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- </a:t>
            </a:r>
            <a:r>
              <a:rPr lang="ko-KR" altLang="en-US" sz="1800">
                <a:latin typeface="+mn-ea"/>
                <a:ea typeface="+mn-ea"/>
              </a:rPr>
              <a:t>클래스 정보와 클래스변수가 저장되는 곳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317181" y="1943324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+mn-ea"/>
                <a:ea typeface="+mn-ea"/>
              </a:rPr>
              <a:t>▶ </a:t>
            </a:r>
            <a:r>
              <a:rPr lang="ko-KR" altLang="en-US" sz="2000" dirty="0" err="1">
                <a:latin typeface="+mn-ea"/>
                <a:ea typeface="+mn-ea"/>
              </a:rPr>
              <a:t>호출스택</a:t>
            </a:r>
            <a:r>
              <a:rPr lang="en-US" altLang="ko-KR" sz="2000" dirty="0">
                <a:latin typeface="+mn-ea"/>
                <a:ea typeface="+mn-ea"/>
              </a:rPr>
              <a:t>(Call Stack)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461644" y="2332261"/>
            <a:ext cx="478948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메서드의 </a:t>
            </a:r>
            <a:r>
              <a:rPr lang="ko-KR" altLang="en-US" sz="1800" dirty="0">
                <a:latin typeface="+mn-ea"/>
                <a:ea typeface="+mn-ea"/>
              </a:rPr>
              <a:t>작업공간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메서드가 </a:t>
            </a:r>
            <a:r>
              <a:rPr lang="ko-KR" altLang="en-US" sz="1800" dirty="0">
                <a:latin typeface="+mn-ea"/>
                <a:ea typeface="+mn-ea"/>
              </a:rPr>
              <a:t>호출되면 메서드 수행에 필요한 메모리공간을 </a:t>
            </a:r>
            <a:r>
              <a:rPr lang="ko-KR" altLang="en-US" sz="1800" dirty="0" err="1">
                <a:latin typeface="+mn-ea"/>
                <a:ea typeface="+mn-ea"/>
              </a:rPr>
              <a:t>할당받고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err="1" smtClean="0">
                <a:latin typeface="+mn-ea"/>
                <a:ea typeface="+mn-ea"/>
              </a:rPr>
              <a:t>서드가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종료되면 사용하던 메모리를 반환한다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210050" y="3809589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+mn-ea"/>
                <a:ea typeface="+mn-ea"/>
              </a:rPr>
              <a:t>▶ </a:t>
            </a:r>
            <a:r>
              <a:rPr lang="ko-KR" altLang="en-US" sz="2000">
                <a:latin typeface="+mn-ea"/>
                <a:ea typeface="+mn-ea"/>
              </a:rPr>
              <a:t>힙</a:t>
            </a:r>
            <a:r>
              <a:rPr lang="en-US" altLang="ko-KR" sz="2000">
                <a:latin typeface="+mn-ea"/>
                <a:ea typeface="+mn-ea"/>
              </a:rPr>
              <a:t>(Heap)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354513" y="4198526"/>
            <a:ext cx="47894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인스턴스가 </a:t>
            </a:r>
            <a:r>
              <a:rPr lang="ko-KR" altLang="en-US" sz="1800" dirty="0">
                <a:latin typeface="+mn-ea"/>
                <a:ea typeface="+mn-ea"/>
              </a:rPr>
              <a:t>생성되는 공간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en-US" altLang="ko-KR" sz="1800" dirty="0" smtClean="0">
                <a:latin typeface="+mn-ea"/>
                <a:ea typeface="+mn-ea"/>
              </a:rPr>
              <a:t>new</a:t>
            </a:r>
            <a:r>
              <a:rPr lang="ko-KR" altLang="en-US" sz="1800" dirty="0">
                <a:latin typeface="+mn-ea"/>
                <a:ea typeface="+mn-ea"/>
              </a:rPr>
              <a:t>연산자에 의해서 생성되는 배열과 객체는 모두 여기에 생성된다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  <a:p>
            <a:pPr marL="285750" indent="-285750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객체를 생성이 </a:t>
            </a:r>
            <a:r>
              <a:rPr lang="ko-KR" altLang="en-US" sz="1800" dirty="0" err="1" smtClean="0">
                <a:latin typeface="+mn-ea"/>
                <a:ea typeface="+mn-ea"/>
              </a:rPr>
              <a:t>힙에서</a:t>
            </a:r>
            <a:r>
              <a:rPr lang="ko-KR" altLang="en-US" sz="1800" dirty="0" smtClean="0">
                <a:latin typeface="+mn-ea"/>
                <a:ea typeface="+mn-ea"/>
              </a:rPr>
              <a:t> 소멸시킴 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18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6090" y="1109181"/>
            <a:ext cx="8133874" cy="5328592"/>
          </a:xfrm>
        </p:spPr>
        <p:txBody>
          <a:bodyPr/>
          <a:lstStyle/>
          <a:p>
            <a:r>
              <a:rPr lang="en-US" altLang="ko-KR" b="0" dirty="0" smtClean="0"/>
              <a:t>1&gt;  </a:t>
            </a:r>
            <a:r>
              <a:rPr lang="en-US" altLang="ko-KR" b="0" dirty="0" err="1" smtClean="0"/>
              <a:t>jvm</a:t>
            </a:r>
            <a:r>
              <a:rPr lang="ko-KR" altLang="en-US" b="0" dirty="0" smtClean="0"/>
              <a:t>은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클래스를 메서드 영역에 </a:t>
            </a:r>
            <a:r>
              <a:rPr lang="en-US" altLang="ko-KR" b="0" dirty="0" smtClean="0"/>
              <a:t>main</a:t>
            </a:r>
            <a:r>
              <a:rPr lang="ko-KR" altLang="en-US" b="0" dirty="0" smtClean="0"/>
              <a:t>의 바이트 코드 </a:t>
            </a:r>
            <a:r>
              <a:rPr lang="ko-KR" altLang="en-US" b="0" dirty="0" err="1" smtClean="0"/>
              <a:t>로그하고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main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r>
              <a:rPr lang="en-US" altLang="ko-KR" b="0" dirty="0" smtClean="0"/>
              <a:t>2&gt; main </a:t>
            </a:r>
            <a:r>
              <a:rPr lang="ko-KR" altLang="en-US" b="0" dirty="0" err="1" smtClean="0"/>
              <a:t>실행시</a:t>
            </a:r>
            <a:r>
              <a:rPr lang="ko-KR" altLang="en-US" b="0" dirty="0" smtClean="0"/>
              <a:t> 들어오는 인자 </a:t>
            </a:r>
            <a:r>
              <a:rPr lang="en-US" altLang="ko-KR" b="0" dirty="0" err="1" smtClean="0"/>
              <a:t>args</a:t>
            </a:r>
            <a:r>
              <a:rPr lang="ko-KR" altLang="en-US" b="0" dirty="0" smtClean="0"/>
              <a:t>를 </a:t>
            </a:r>
            <a:r>
              <a:rPr lang="en-US" altLang="ko-KR" b="0" dirty="0" smtClean="0"/>
              <a:t>main </a:t>
            </a:r>
            <a:r>
              <a:rPr lang="ko-KR" altLang="en-US" b="0" dirty="0" smtClean="0"/>
              <a:t>의 스택에 저장</a:t>
            </a:r>
            <a:endParaRPr lang="en-US" altLang="ko-KR" b="0" dirty="0" smtClean="0"/>
          </a:p>
          <a:p>
            <a:r>
              <a:rPr lang="en-US" altLang="ko-KR" b="0" dirty="0" smtClean="0"/>
              <a:t>3&gt; pizza</a:t>
            </a:r>
            <a:r>
              <a:rPr lang="ko-KR" altLang="en-US" b="0" dirty="0"/>
              <a:t> </a:t>
            </a:r>
            <a:r>
              <a:rPr lang="ko-KR" altLang="en-US" b="0" dirty="0" smtClean="0"/>
              <a:t>를 스택에 저장</a:t>
            </a:r>
            <a:endParaRPr lang="en-US" altLang="ko-KR" b="0" dirty="0" smtClean="0"/>
          </a:p>
          <a:p>
            <a:r>
              <a:rPr lang="en-US" altLang="ko-KR" b="0" dirty="0" smtClean="0"/>
              <a:t>4&gt; new </a:t>
            </a:r>
            <a:r>
              <a:rPr lang="en-US" altLang="ko-KR" b="0" dirty="0" err="1" smtClean="0"/>
              <a:t>circl</a:t>
            </a:r>
            <a:r>
              <a:rPr lang="ko-KR" altLang="en-US" b="0" dirty="0" smtClean="0"/>
              <a:t>에 의해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객체를 </a:t>
            </a:r>
            <a:r>
              <a:rPr lang="ko-KR" altLang="en-US" b="0" dirty="0" err="1" smtClean="0"/>
              <a:t>힙에</a:t>
            </a:r>
            <a:r>
              <a:rPr lang="ko-KR" altLang="en-US" b="0" dirty="0" smtClean="0"/>
              <a:t> 생성하고 </a:t>
            </a:r>
            <a:r>
              <a:rPr lang="ko-KR" altLang="en-US" b="0" dirty="0" err="1" smtClean="0"/>
              <a:t>힙의</a:t>
            </a:r>
            <a:r>
              <a:rPr lang="ko-KR" altLang="en-US" b="0" dirty="0" smtClean="0"/>
              <a:t> 주소를 </a:t>
            </a:r>
            <a:r>
              <a:rPr lang="en-US" altLang="ko-KR" b="0" dirty="0" err="1" smtClean="0"/>
              <a:t>pizzad</a:t>
            </a:r>
            <a:r>
              <a:rPr lang="ko-KR" altLang="en-US" b="0" dirty="0" smtClean="0"/>
              <a:t>에 저장</a:t>
            </a:r>
            <a:endParaRPr lang="en-US" altLang="ko-KR" b="0" dirty="0" smtClean="0"/>
          </a:p>
          <a:p>
            <a:r>
              <a:rPr lang="en-US" altLang="ko-KR" b="0" dirty="0" smtClean="0"/>
              <a:t>5&gt; </a:t>
            </a:r>
            <a:r>
              <a:rPr lang="ko-KR" altLang="en-US" b="0" dirty="0" err="1" smtClean="0"/>
              <a:t>메모리힙에</a:t>
            </a:r>
            <a:r>
              <a:rPr lang="ko-KR" altLang="en-US" b="0" dirty="0" smtClean="0"/>
              <a:t> </a:t>
            </a:r>
            <a:r>
              <a:rPr lang="ko-KR" altLang="en-US" b="0" dirty="0"/>
              <a:t>있는 </a:t>
            </a:r>
            <a:r>
              <a:rPr lang="en-US" altLang="ko-KR" b="0" dirty="0" smtClean="0"/>
              <a:t>pizza</a:t>
            </a:r>
            <a:r>
              <a:rPr lang="ko-KR" altLang="en-US" b="0" dirty="0" smtClean="0"/>
              <a:t>를 이용하여 </a:t>
            </a:r>
            <a:r>
              <a:rPr lang="en-US" altLang="ko-KR" b="0" dirty="0" smtClean="0"/>
              <a:t>circle </a:t>
            </a:r>
            <a:r>
              <a:rPr lang="ko-KR" altLang="en-US" b="0" dirty="0" smtClean="0"/>
              <a:t>객체의  </a:t>
            </a:r>
            <a:r>
              <a:rPr lang="en-US" altLang="ko-KR" b="0" dirty="0" err="1" smtClean="0"/>
              <a:t>radus</a:t>
            </a:r>
            <a:r>
              <a:rPr lang="ko-KR" altLang="en-US" b="0" dirty="0" smtClean="0"/>
              <a:t>와 </a:t>
            </a:r>
            <a:r>
              <a:rPr lang="en-US" altLang="ko-KR" b="0" dirty="0" smtClean="0"/>
              <a:t>name, </a:t>
            </a:r>
            <a:r>
              <a:rPr lang="en-US" altLang="ko-KR" b="0" dirty="0" err="1" smtClean="0"/>
              <a:t>getArea</a:t>
            </a:r>
            <a:r>
              <a:rPr lang="ko-KR" altLang="en-US" b="0" dirty="0" err="1" smtClean="0"/>
              <a:t>메소드가</a:t>
            </a:r>
            <a:r>
              <a:rPr lang="ko-KR" altLang="en-US" b="0" dirty="0" smtClean="0"/>
              <a:t> 실행되는 동안 </a:t>
            </a:r>
            <a:r>
              <a:rPr lang="en-US" altLang="ko-KR" b="0" dirty="0" err="1" smtClean="0"/>
              <a:t>getArea</a:t>
            </a:r>
            <a:r>
              <a:rPr lang="ko-KR" altLang="en-US" b="0" dirty="0" smtClean="0"/>
              <a:t>의 </a:t>
            </a:r>
            <a:r>
              <a:rPr lang="ko-KR" altLang="en-US" b="0" dirty="0" err="1"/>
              <a:t>스택영역에</a:t>
            </a:r>
            <a:r>
              <a:rPr lang="ko-KR" altLang="en-US" b="0" dirty="0"/>
              <a:t> </a:t>
            </a:r>
            <a:r>
              <a:rPr lang="ko-KR" altLang="en-US" b="0" dirty="0" err="1"/>
              <a:t>로컬변수</a:t>
            </a:r>
            <a:r>
              <a:rPr lang="ko-KR" altLang="en-US" b="0" dirty="0"/>
              <a:t> </a:t>
            </a:r>
            <a:r>
              <a:rPr lang="en-US" altLang="ko-KR" b="0" dirty="0" smtClean="0"/>
              <a:t>radius, name</a:t>
            </a:r>
            <a:r>
              <a:rPr lang="ko-KR" altLang="en-US" b="0" dirty="0" smtClean="0"/>
              <a:t>을 </a:t>
            </a:r>
            <a:r>
              <a:rPr lang="ko-KR" altLang="en-US" b="0" dirty="0" err="1" smtClean="0"/>
              <a:t>할당값을</a:t>
            </a:r>
            <a:r>
              <a:rPr lang="ko-KR" altLang="en-US" b="0" dirty="0" smtClean="0"/>
              <a:t> 실행하고 스택에서 해제 </a:t>
            </a:r>
            <a:endParaRPr lang="en-US" altLang="ko-KR" b="0" dirty="0" smtClean="0"/>
          </a:p>
          <a:p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circle </a:t>
            </a:r>
            <a:r>
              <a:rPr lang="ko-KR" altLang="en-US" dirty="0" smtClean="0"/>
              <a:t>객체 생성하는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0515" y="874424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그리고 면적 값을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제공하는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9930" y="1489063"/>
            <a:ext cx="6018294" cy="310854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Rectangle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width;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height;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Rectangle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= 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4;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rect.height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5;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106" y="4763601"/>
            <a:ext cx="601829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1520" y="1052736"/>
            <a:ext cx="8282880" cy="5328592"/>
          </a:xfrm>
        </p:spPr>
        <p:txBody>
          <a:bodyPr/>
          <a:lstStyle/>
          <a:p>
            <a:r>
              <a:rPr lang="ko-KR" altLang="en-US" dirty="0" smtClean="0"/>
              <a:t>생성자의 역할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생성될 때 초기화 목적으로 실행되는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생성되는 순간에 자동 </a:t>
            </a:r>
            <a:r>
              <a:rPr lang="ko-KR" altLang="en-US" dirty="0" smtClean="0"/>
              <a:t>호출</a:t>
            </a:r>
            <a:endParaRPr lang="ko-KR" altLang="en-US" dirty="0"/>
          </a:p>
          <a:p>
            <a:r>
              <a:rPr lang="ko-KR" altLang="en-US" dirty="0" smtClean="0"/>
              <a:t>생성자의 선언 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이름은 클래스 이름과 같다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생성자의 반환 타입은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연산자와 함께 사용하며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/>
              <a:t>객체를 생성할 때 호출한다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생성자도</a:t>
            </a:r>
            <a:r>
              <a:rPr lang="ko-KR" altLang="en-US" dirty="0"/>
              <a:t> </a:t>
            </a:r>
            <a:r>
              <a:rPr lang="ko-KR" altLang="en-US" dirty="0" err="1"/>
              <a:t>오버로딩할</a:t>
            </a:r>
            <a:r>
              <a:rPr lang="ko-KR" altLang="en-US" dirty="0"/>
              <a:t> 수 있다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생성자의 사용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생성자의 개념과 선언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22" y="2259199"/>
            <a:ext cx="3239729" cy="716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3" y="5837116"/>
            <a:ext cx="3081711" cy="74557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87" y="3177316"/>
            <a:ext cx="3336055" cy="34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8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0331" y="920931"/>
            <a:ext cx="8640000" cy="5328592"/>
          </a:xfrm>
        </p:spPr>
        <p:txBody>
          <a:bodyPr/>
          <a:lstStyle/>
          <a:p>
            <a:pPr marL="268288" lvl="1" indent="-268288">
              <a:buFont typeface="Arial" charset="0"/>
              <a:buChar char="•"/>
            </a:pPr>
            <a:r>
              <a:rPr lang="ko-KR" altLang="en-US" b="1" dirty="0"/>
              <a:t>기본 </a:t>
            </a:r>
            <a:r>
              <a:rPr lang="ko-KR" altLang="en-US" b="1" dirty="0" err="1" smtClean="0"/>
              <a:t>생성자</a:t>
            </a:r>
            <a:endParaRPr lang="ko-KR" altLang="en-US" b="1" dirty="0"/>
          </a:p>
          <a:p>
            <a:pPr lvl="1"/>
            <a:r>
              <a:rPr lang="ko-KR" altLang="en-US" dirty="0"/>
              <a:t>모든 클래스는 </a:t>
            </a:r>
            <a:r>
              <a:rPr lang="ko-KR" altLang="en-US" dirty="0" smtClean="0"/>
              <a:t>최소한 하나의 생성자가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/>
              <a:t>선언하지 않으면 컴파일러가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자동으로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/>
              <a:t>생성자는</a:t>
            </a:r>
            <a:r>
              <a:rPr lang="ko-KR" altLang="en-US" dirty="0"/>
              <a:t> 매개변수도 없고 본체에서 실행할 내용도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2564904"/>
            <a:ext cx="7228501" cy="3289945"/>
            <a:chOff x="755576" y="2564904"/>
            <a:chExt cx="7228501" cy="328994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564904"/>
              <a:ext cx="7228501" cy="328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자유형 9"/>
            <p:cNvSpPr/>
            <p:nvPr/>
          </p:nvSpPr>
          <p:spPr>
            <a:xfrm>
              <a:off x="2663301" y="4607352"/>
              <a:ext cx="1242874" cy="106691"/>
            </a:xfrm>
            <a:custGeom>
              <a:avLst/>
              <a:gdLst>
                <a:gd name="connsiteX0" fmla="*/ 0 w 1242874"/>
                <a:gd name="connsiteY0" fmla="*/ 62302 h 106691"/>
                <a:gd name="connsiteX1" fmla="*/ 88777 w 1242874"/>
                <a:gd name="connsiteY1" fmla="*/ 159 h 106691"/>
                <a:gd name="connsiteX2" fmla="*/ 115410 w 1242874"/>
                <a:gd name="connsiteY2" fmla="*/ 9036 h 106691"/>
                <a:gd name="connsiteX3" fmla="*/ 230819 w 1242874"/>
                <a:gd name="connsiteY3" fmla="*/ 44547 h 106691"/>
                <a:gd name="connsiteX4" fmla="*/ 275208 w 1242874"/>
                <a:gd name="connsiteY4" fmla="*/ 26792 h 106691"/>
                <a:gd name="connsiteX5" fmla="*/ 301841 w 1242874"/>
                <a:gd name="connsiteY5" fmla="*/ 17914 h 106691"/>
                <a:gd name="connsiteX6" fmla="*/ 363984 w 1242874"/>
                <a:gd name="connsiteY6" fmla="*/ 71180 h 106691"/>
                <a:gd name="connsiteX7" fmla="*/ 443883 w 1242874"/>
                <a:gd name="connsiteY7" fmla="*/ 53425 h 106691"/>
                <a:gd name="connsiteX8" fmla="*/ 479394 w 1242874"/>
                <a:gd name="connsiteY8" fmla="*/ 35669 h 106691"/>
                <a:gd name="connsiteX9" fmla="*/ 506027 w 1242874"/>
                <a:gd name="connsiteY9" fmla="*/ 26792 h 106691"/>
                <a:gd name="connsiteX10" fmla="*/ 532660 w 1242874"/>
                <a:gd name="connsiteY10" fmla="*/ 44547 h 106691"/>
                <a:gd name="connsiteX11" fmla="*/ 550416 w 1242874"/>
                <a:gd name="connsiteY11" fmla="*/ 71180 h 106691"/>
                <a:gd name="connsiteX12" fmla="*/ 621437 w 1242874"/>
                <a:gd name="connsiteY12" fmla="*/ 62302 h 106691"/>
                <a:gd name="connsiteX13" fmla="*/ 665825 w 1242874"/>
                <a:gd name="connsiteY13" fmla="*/ 44547 h 106691"/>
                <a:gd name="connsiteX14" fmla="*/ 701336 w 1242874"/>
                <a:gd name="connsiteY14" fmla="*/ 26792 h 106691"/>
                <a:gd name="connsiteX15" fmla="*/ 736847 w 1242874"/>
                <a:gd name="connsiteY15" fmla="*/ 35669 h 106691"/>
                <a:gd name="connsiteX16" fmla="*/ 772357 w 1242874"/>
                <a:gd name="connsiteY16" fmla="*/ 80058 h 106691"/>
                <a:gd name="connsiteX17" fmla="*/ 807868 w 1242874"/>
                <a:gd name="connsiteY17" fmla="*/ 71180 h 106691"/>
                <a:gd name="connsiteX18" fmla="*/ 843379 w 1242874"/>
                <a:gd name="connsiteY18" fmla="*/ 53425 h 106691"/>
                <a:gd name="connsiteX19" fmla="*/ 905522 w 1242874"/>
                <a:gd name="connsiteY19" fmla="*/ 26792 h 106691"/>
                <a:gd name="connsiteX20" fmla="*/ 949911 w 1242874"/>
                <a:gd name="connsiteY20" fmla="*/ 62302 h 106691"/>
                <a:gd name="connsiteX21" fmla="*/ 985421 w 1242874"/>
                <a:gd name="connsiteY21" fmla="*/ 71180 h 106691"/>
                <a:gd name="connsiteX22" fmla="*/ 1012054 w 1242874"/>
                <a:gd name="connsiteY22" fmla="*/ 62302 h 106691"/>
                <a:gd name="connsiteX23" fmla="*/ 1065320 w 1242874"/>
                <a:gd name="connsiteY23" fmla="*/ 35669 h 106691"/>
                <a:gd name="connsiteX24" fmla="*/ 1091953 w 1242874"/>
                <a:gd name="connsiteY24" fmla="*/ 80058 h 106691"/>
                <a:gd name="connsiteX25" fmla="*/ 1100831 w 1242874"/>
                <a:gd name="connsiteY25" fmla="*/ 106691 h 106691"/>
                <a:gd name="connsiteX26" fmla="*/ 1145219 w 1242874"/>
                <a:gd name="connsiteY26" fmla="*/ 62302 h 106691"/>
                <a:gd name="connsiteX27" fmla="*/ 1207363 w 1242874"/>
                <a:gd name="connsiteY27" fmla="*/ 35669 h 106691"/>
                <a:gd name="connsiteX28" fmla="*/ 1242874 w 1242874"/>
                <a:gd name="connsiteY28" fmla="*/ 17914 h 10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2874" h="106691">
                  <a:moveTo>
                    <a:pt x="0" y="62302"/>
                  </a:moveTo>
                  <a:cubicBezTo>
                    <a:pt x="12683" y="51733"/>
                    <a:pt x="61653" y="4034"/>
                    <a:pt x="88777" y="159"/>
                  </a:cubicBezTo>
                  <a:cubicBezTo>
                    <a:pt x="98041" y="-1164"/>
                    <a:pt x="106532" y="6077"/>
                    <a:pt x="115410" y="9036"/>
                  </a:cubicBezTo>
                  <a:cubicBezTo>
                    <a:pt x="176668" y="70295"/>
                    <a:pt x="139035" y="56021"/>
                    <a:pt x="230819" y="44547"/>
                  </a:cubicBezTo>
                  <a:cubicBezTo>
                    <a:pt x="245615" y="38629"/>
                    <a:pt x="260287" y="32387"/>
                    <a:pt x="275208" y="26792"/>
                  </a:cubicBezTo>
                  <a:cubicBezTo>
                    <a:pt x="283970" y="23506"/>
                    <a:pt x="292843" y="15343"/>
                    <a:pt x="301841" y="17914"/>
                  </a:cubicBezTo>
                  <a:cubicBezTo>
                    <a:pt x="317784" y="22469"/>
                    <a:pt x="352015" y="59211"/>
                    <a:pt x="363984" y="71180"/>
                  </a:cubicBezTo>
                  <a:cubicBezTo>
                    <a:pt x="376030" y="68771"/>
                    <a:pt x="429560" y="58796"/>
                    <a:pt x="443883" y="53425"/>
                  </a:cubicBezTo>
                  <a:cubicBezTo>
                    <a:pt x="456275" y="48778"/>
                    <a:pt x="467230" y="40882"/>
                    <a:pt x="479394" y="35669"/>
                  </a:cubicBezTo>
                  <a:cubicBezTo>
                    <a:pt x="487995" y="31983"/>
                    <a:pt x="497149" y="29751"/>
                    <a:pt x="506027" y="26792"/>
                  </a:cubicBezTo>
                  <a:cubicBezTo>
                    <a:pt x="514905" y="32710"/>
                    <a:pt x="525115" y="37003"/>
                    <a:pt x="532660" y="44547"/>
                  </a:cubicBezTo>
                  <a:cubicBezTo>
                    <a:pt x="540205" y="52092"/>
                    <a:pt x="539953" y="69088"/>
                    <a:pt x="550416" y="71180"/>
                  </a:cubicBezTo>
                  <a:cubicBezTo>
                    <a:pt x="573811" y="75859"/>
                    <a:pt x="597763" y="65261"/>
                    <a:pt x="621437" y="62302"/>
                  </a:cubicBezTo>
                  <a:cubicBezTo>
                    <a:pt x="636233" y="56384"/>
                    <a:pt x="651263" y="51019"/>
                    <a:pt x="665825" y="44547"/>
                  </a:cubicBezTo>
                  <a:cubicBezTo>
                    <a:pt x="677919" y="39172"/>
                    <a:pt x="688204" y="28434"/>
                    <a:pt x="701336" y="26792"/>
                  </a:cubicBezTo>
                  <a:cubicBezTo>
                    <a:pt x="713443" y="25279"/>
                    <a:pt x="725010" y="32710"/>
                    <a:pt x="736847" y="35669"/>
                  </a:cubicBezTo>
                  <a:cubicBezTo>
                    <a:pt x="739088" y="39030"/>
                    <a:pt x="762870" y="78477"/>
                    <a:pt x="772357" y="80058"/>
                  </a:cubicBezTo>
                  <a:cubicBezTo>
                    <a:pt x="784392" y="82064"/>
                    <a:pt x="796444" y="75464"/>
                    <a:pt x="807868" y="71180"/>
                  </a:cubicBezTo>
                  <a:cubicBezTo>
                    <a:pt x="820259" y="66533"/>
                    <a:pt x="831215" y="58638"/>
                    <a:pt x="843379" y="53425"/>
                  </a:cubicBezTo>
                  <a:cubicBezTo>
                    <a:pt x="934807" y="14242"/>
                    <a:pt x="787765" y="85671"/>
                    <a:pt x="905522" y="26792"/>
                  </a:cubicBezTo>
                  <a:cubicBezTo>
                    <a:pt x="992582" y="55810"/>
                    <a:pt x="869606" y="8765"/>
                    <a:pt x="949911" y="62302"/>
                  </a:cubicBezTo>
                  <a:cubicBezTo>
                    <a:pt x="960063" y="69070"/>
                    <a:pt x="973584" y="68221"/>
                    <a:pt x="985421" y="71180"/>
                  </a:cubicBezTo>
                  <a:cubicBezTo>
                    <a:pt x="994299" y="68221"/>
                    <a:pt x="1003684" y="66487"/>
                    <a:pt x="1012054" y="62302"/>
                  </a:cubicBezTo>
                  <a:cubicBezTo>
                    <a:pt x="1080893" y="27883"/>
                    <a:pt x="998377" y="57984"/>
                    <a:pt x="1065320" y="35669"/>
                  </a:cubicBezTo>
                  <a:cubicBezTo>
                    <a:pt x="1090470" y="111116"/>
                    <a:pt x="1055395" y="19126"/>
                    <a:pt x="1091953" y="80058"/>
                  </a:cubicBezTo>
                  <a:cubicBezTo>
                    <a:pt x="1096768" y="88082"/>
                    <a:pt x="1097872" y="97813"/>
                    <a:pt x="1100831" y="106691"/>
                  </a:cubicBezTo>
                  <a:cubicBezTo>
                    <a:pt x="1115627" y="91895"/>
                    <a:pt x="1125368" y="68919"/>
                    <a:pt x="1145219" y="62302"/>
                  </a:cubicBezTo>
                  <a:cubicBezTo>
                    <a:pt x="1175101" y="52342"/>
                    <a:pt x="1176643" y="53224"/>
                    <a:pt x="1207363" y="35669"/>
                  </a:cubicBezTo>
                  <a:cubicBezTo>
                    <a:pt x="1241307" y="16272"/>
                    <a:pt x="1221982" y="17914"/>
                    <a:pt x="1242874" y="17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7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 생성자가 선언되어 있는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생성해 주지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매개변수가 있는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352032" y="6185235"/>
            <a:ext cx="21336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1" y="1961741"/>
            <a:ext cx="741850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2487777" y="5562141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4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33" y="3431418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80" y="1127162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6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2916" y="929126"/>
            <a:ext cx="692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가진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Circle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만들어 보라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911" y="1373363"/>
            <a:ext cx="5729213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5567" y="5625582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539250" y="2908567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32088" y="2340396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999545" y="1649206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44656" y="2609539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688" y="1050778"/>
            <a:ext cx="8106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title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author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필드를 가진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선언하고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값을 매개변수로 받아 초기화하는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838" y="1870827"/>
            <a:ext cx="8106324" cy="41857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Book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title;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String </a:t>
            </a:r>
            <a:r>
              <a:rPr lang="en-US" altLang="ko-KR" sz="1400" b="1" dirty="0"/>
              <a:t>author</a:t>
            </a:r>
            <a:r>
              <a:rPr lang="en-US" altLang="ko-KR" sz="1400" b="1" dirty="0" smtClean="0"/>
              <a:t>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Book(String </a:t>
            </a:r>
            <a:r>
              <a:rPr lang="en-US" altLang="ko-KR" sz="1400" b="1" dirty="0" smtClean="0"/>
              <a:t>t, </a:t>
            </a:r>
            <a:r>
              <a:rPr lang="en-US" altLang="ko-KR" sz="1400" b="1" dirty="0"/>
              <a:t>String a</a:t>
            </a:r>
            <a:r>
              <a:rPr lang="en-US" altLang="ko-KR" sz="1400" b="1" dirty="0" smtClean="0"/>
              <a:t>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title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author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a;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/>
              <a:t>javaBook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Book("Java", "</a:t>
            </a:r>
            <a:r>
              <a:rPr lang="ko-KR" altLang="en-US" sz="1400" b="1" dirty="0"/>
              <a:t>황기태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t, String a)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/>
              <a:t>bible = </a:t>
            </a:r>
            <a:r>
              <a:rPr lang="en-US" altLang="ko-KR" sz="1400" b="1" dirty="0"/>
              <a:t>new Book("Bible");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				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</a:t>
            </a:r>
            <a:r>
              <a:rPr lang="en-US" altLang="ko-KR" sz="1400" dirty="0" smtClean="0"/>
              <a:t>t)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560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Song</a:t>
            </a:r>
            <a:r>
              <a:rPr lang="ko-KR" altLang="en-US" dirty="0" smtClean="0"/>
              <a:t>클래스는 노래 제목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메서드로 구성하고 이를 출력하는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 사용 예 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072" t="11454" r="49928" b="44341"/>
          <a:stretch/>
        </p:blipFill>
        <p:spPr>
          <a:xfrm>
            <a:off x="2152045" y="1957643"/>
            <a:ext cx="6740435" cy="4521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22287" y="2548826"/>
            <a:ext cx="1441200" cy="9666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Title</a:t>
            </a:r>
          </a:p>
          <a:p>
            <a:r>
              <a:rPr lang="en-US" altLang="ko-KR" dirty="0" err="1" smtClean="0"/>
              <a:t>getTitle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159" y="1901459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&lt;Song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88549" y="5643155"/>
            <a:ext cx="3232938" cy="692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&gt;&gt; </a:t>
            </a:r>
            <a:r>
              <a:rPr lang="ko-KR" altLang="en-US" dirty="0" smtClean="0"/>
              <a:t>내 노래는 </a:t>
            </a:r>
            <a:r>
              <a:rPr lang="en-US" altLang="ko-KR" dirty="0" smtClean="0"/>
              <a:t>Let it go</a:t>
            </a:r>
          </a:p>
          <a:p>
            <a:r>
              <a:rPr lang="en-US" altLang="ko-KR" dirty="0" smtClean="0"/>
              <a:t>&gt;&gt; </a:t>
            </a:r>
            <a:r>
              <a:rPr lang="ko-KR" altLang="en-US" dirty="0" smtClean="0"/>
              <a:t>너 노래는 </a:t>
            </a:r>
            <a:r>
              <a:rPr lang="ko-KR" altLang="en-US" dirty="0" err="1" smtClean="0"/>
              <a:t>강남스타일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4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3283" y="976828"/>
            <a:ext cx="86400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멤버를 접근할 때 사용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주의 사항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this</a:t>
            </a:r>
            <a:r>
              <a:rPr lang="ko-KR" altLang="en-US"/>
              <a:t>와 </a:t>
            </a:r>
            <a:r>
              <a:rPr lang="en-US" altLang="ko-KR"/>
              <a:t>this</a:t>
            </a:r>
            <a:r>
              <a:rPr lang="en-US" altLang="ko-KR" smtClean="0"/>
              <a:t>()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" y="5515655"/>
            <a:ext cx="4093694" cy="103257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5576" y="2612518"/>
            <a:ext cx="7416824" cy="2985433"/>
            <a:chOff x="755576" y="2981851"/>
            <a:chExt cx="7416824" cy="2985433"/>
          </a:xfrm>
        </p:grpSpPr>
        <p:sp>
          <p:nvSpPr>
            <p:cNvPr id="11" name="직사각형 10"/>
            <p:cNvSpPr/>
            <p:nvPr/>
          </p:nvSpPr>
          <p:spPr>
            <a:xfrm>
              <a:off x="4788024" y="2981851"/>
              <a:ext cx="3384376" cy="267765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public 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dirty="0"/>
                <a:t>	public Circle() { 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1; }</a:t>
              </a:r>
            </a:p>
            <a:p>
              <a:pPr defTabSz="180000"/>
              <a:r>
                <a:rPr lang="en-US" altLang="ko-KR" sz="1400" dirty="0"/>
                <a:t>	public Circle(</a:t>
              </a:r>
              <a:r>
                <a:rPr lang="en-US" altLang="ko-KR" sz="1400" dirty="0" err="1"/>
                <a:t>int</a:t>
              </a:r>
              <a:r>
                <a:rPr lang="en-US" altLang="ko-KR" sz="1400" dirty="0"/>
                <a:t>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) 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b="1" dirty="0" smtClean="0"/>
                <a:t>	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{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3.14*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*</a:t>
              </a:r>
              <a:r>
                <a:rPr lang="en-US" altLang="ko-KR" sz="1400" b="1" dirty="0" err="1" smtClean="0"/>
                <a:t>this.</a:t>
              </a:r>
              <a:r>
                <a:rPr lang="en-US" altLang="ko-KR" sz="1400" dirty="0" err="1" smtClean="0">
                  <a:solidFill>
                    <a:srgbClr val="0070C0"/>
                  </a:solidFill>
                </a:rPr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	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5576" y="2981851"/>
              <a:ext cx="3168352" cy="224676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smtClean="0"/>
                <a:t>public </a:t>
              </a:r>
              <a:r>
                <a:rPr lang="en-US" altLang="ko-KR" sz="1400" b="1" dirty="0"/>
                <a:t>class Circle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public Circle() { radius = 1; }</a:t>
              </a:r>
            </a:p>
            <a:p>
              <a:pPr defTabSz="180000"/>
              <a:r>
                <a:rPr lang="en-US" altLang="ko-KR" sz="1400" dirty="0"/>
                <a:t>	public </a:t>
              </a:r>
              <a:r>
                <a:rPr lang="en-US" altLang="ko-KR" sz="1400" dirty="0" smtClean="0"/>
                <a:t>Circle(</a:t>
              </a:r>
              <a:r>
                <a:rPr lang="en-US" altLang="ko-KR" sz="1400" dirty="0" err="1" smtClean="0"/>
                <a:t>int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r) { radius = r; }</a:t>
              </a:r>
            </a:p>
            <a:p>
              <a:pPr defTabSz="180000"/>
              <a:r>
                <a:rPr lang="en-US" altLang="ko-KR" sz="1400" dirty="0" smtClean="0"/>
                <a:t>	double </a:t>
              </a:r>
              <a:r>
                <a:rPr lang="en-US" altLang="ko-KR" sz="1400" dirty="0" err="1"/>
                <a:t>getArea</a:t>
              </a:r>
              <a:r>
                <a:rPr lang="en-US" altLang="ko-KR" sz="1400" dirty="0"/>
                <a:t>() </a:t>
              </a:r>
              <a:r>
                <a:rPr lang="en-US" altLang="ko-KR" sz="1400" dirty="0" smtClean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	return </a:t>
              </a:r>
              <a:r>
                <a:rPr lang="en-US" altLang="ko-KR" sz="1400" dirty="0"/>
                <a:t>3.14*radius*radius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13" name="등호 12"/>
            <p:cNvSpPr/>
            <p:nvPr/>
          </p:nvSpPr>
          <p:spPr>
            <a:xfrm>
              <a:off x="4139952" y="3766491"/>
              <a:ext cx="360040" cy="36004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5659507"/>
              <a:ext cx="2457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this</a:t>
              </a:r>
              <a:r>
                <a:rPr lang="ko-KR" altLang="en-US" sz="1400" dirty="0" smtClean="0"/>
                <a:t>를 사용하여 수정한 경우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715884" y="3435658"/>
              <a:ext cx="1003309" cy="941941"/>
            </a:xfrm>
            <a:custGeom>
              <a:avLst/>
              <a:gdLst>
                <a:gd name="connsiteX0" fmla="*/ 1003309 w 1003309"/>
                <a:gd name="connsiteY0" fmla="*/ 834501 h 941941"/>
                <a:gd name="connsiteX1" fmla="*/ 736979 w 1003309"/>
                <a:gd name="connsiteY1" fmla="*/ 941033 h 941941"/>
                <a:gd name="connsiteX2" fmla="*/ 133297 w 1003309"/>
                <a:gd name="connsiteY2" fmla="*/ 781235 h 941941"/>
                <a:gd name="connsiteX3" fmla="*/ 35643 w 1003309"/>
                <a:gd name="connsiteY3" fmla="*/ 266330 h 941941"/>
                <a:gd name="connsiteX4" fmla="*/ 603814 w 1003309"/>
                <a:gd name="connsiteY4" fmla="*/ 0 h 94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9" h="941941">
                  <a:moveTo>
                    <a:pt x="1003309" y="834501"/>
                  </a:moveTo>
                  <a:cubicBezTo>
                    <a:pt x="942645" y="892206"/>
                    <a:pt x="881981" y="949911"/>
                    <a:pt x="736979" y="941033"/>
                  </a:cubicBezTo>
                  <a:cubicBezTo>
                    <a:pt x="591977" y="932155"/>
                    <a:pt x="250186" y="893686"/>
                    <a:pt x="133297" y="781235"/>
                  </a:cubicBezTo>
                  <a:cubicBezTo>
                    <a:pt x="16408" y="668784"/>
                    <a:pt x="-42777" y="396536"/>
                    <a:pt x="35643" y="266330"/>
                  </a:cubicBezTo>
                  <a:cubicBezTo>
                    <a:pt x="114062" y="136124"/>
                    <a:pt x="358938" y="68062"/>
                    <a:pt x="60381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6740125" y="4074850"/>
              <a:ext cx="363704" cy="298664"/>
            </a:xfrm>
            <a:custGeom>
              <a:avLst/>
              <a:gdLst>
                <a:gd name="connsiteX0" fmla="*/ 0 w 363704"/>
                <a:gd name="connsiteY0" fmla="*/ 221942 h 298664"/>
                <a:gd name="connsiteX1" fmla="*/ 284085 w 363704"/>
                <a:gd name="connsiteY1" fmla="*/ 292964 h 298664"/>
                <a:gd name="connsiteX2" fmla="*/ 355107 w 363704"/>
                <a:gd name="connsiteY2" fmla="*/ 88777 h 298664"/>
                <a:gd name="connsiteX3" fmla="*/ 124287 w 363704"/>
                <a:gd name="connsiteY3" fmla="*/ 0 h 29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04" h="298664">
                  <a:moveTo>
                    <a:pt x="0" y="221942"/>
                  </a:moveTo>
                  <a:cubicBezTo>
                    <a:pt x="112450" y="268550"/>
                    <a:pt x="224901" y="315158"/>
                    <a:pt x="284085" y="292964"/>
                  </a:cubicBezTo>
                  <a:cubicBezTo>
                    <a:pt x="343270" y="270770"/>
                    <a:pt x="381740" y="137604"/>
                    <a:pt x="355107" y="88777"/>
                  </a:cubicBezTo>
                  <a:cubicBezTo>
                    <a:pt x="328474" y="39950"/>
                    <a:pt x="226380" y="19975"/>
                    <a:pt x="12428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1831" y="967008"/>
            <a:ext cx="782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this()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이용하여 수정하라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70898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/>
              <a:t>bible = </a:t>
            </a:r>
            <a:r>
              <a:rPr lang="en-US" altLang="ko-KR" sz="1200" b="1" dirty="0"/>
              <a:t>new Book("Bible");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1" name="자유형 10"/>
          <p:cNvSpPr/>
          <p:nvPr/>
        </p:nvSpPr>
        <p:spPr>
          <a:xfrm>
            <a:off x="3877573" y="3742304"/>
            <a:ext cx="2621583" cy="1633258"/>
          </a:xfrm>
          <a:custGeom>
            <a:avLst/>
            <a:gdLst>
              <a:gd name="connsiteX0" fmla="*/ 790112 w 2621583"/>
              <a:gd name="connsiteY0" fmla="*/ 1624614 h 1633258"/>
              <a:gd name="connsiteX1" fmla="*/ 1766656 w 2621583"/>
              <a:gd name="connsiteY1" fmla="*/ 1571348 h 1633258"/>
              <a:gd name="connsiteX2" fmla="*/ 2494625 w 2621583"/>
              <a:gd name="connsiteY2" fmla="*/ 1162975 h 1633258"/>
              <a:gd name="connsiteX3" fmla="*/ 2361460 w 2621583"/>
              <a:gd name="connsiteY3" fmla="*/ 443884 h 1633258"/>
              <a:gd name="connsiteX4" fmla="*/ 0 w 2621583"/>
              <a:gd name="connsiteY4" fmla="*/ 0 h 163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583" h="1633258">
                <a:moveTo>
                  <a:pt x="790112" y="1624614"/>
                </a:moveTo>
                <a:cubicBezTo>
                  <a:pt x="1136341" y="1636451"/>
                  <a:pt x="1482571" y="1648288"/>
                  <a:pt x="1766656" y="1571348"/>
                </a:cubicBezTo>
                <a:cubicBezTo>
                  <a:pt x="2050741" y="1494408"/>
                  <a:pt x="2395491" y="1350885"/>
                  <a:pt x="2494625" y="1162975"/>
                </a:cubicBezTo>
                <a:cubicBezTo>
                  <a:pt x="2593759" y="975065"/>
                  <a:pt x="2777231" y="637713"/>
                  <a:pt x="2361460" y="443884"/>
                </a:cubicBezTo>
                <a:cubicBezTo>
                  <a:pt x="1945689" y="250055"/>
                  <a:pt x="972844" y="125027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7493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" y="2879035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dirty="0" smtClean="0"/>
              <a:t>자바의 객체 배열 </a:t>
            </a:r>
            <a:r>
              <a:rPr lang="en-US" altLang="ko-KR" sz="1800" b="0" dirty="0" smtClean="0"/>
              <a:t>: </a:t>
            </a:r>
            <a:r>
              <a:rPr lang="ko-KR" altLang="en-US" sz="1600" b="0" dirty="0" smtClean="0"/>
              <a:t>객체에 대한 레퍼런스 배열임</a:t>
            </a:r>
            <a:endParaRPr lang="en-US" altLang="ko-KR" sz="1600" b="0" dirty="0" smtClean="0"/>
          </a:p>
          <a:p>
            <a:r>
              <a:rPr lang="ko-KR" altLang="en-US" sz="1800" b="0" dirty="0" smtClean="0"/>
              <a:t>자바의 객체 배열 만들기 </a:t>
            </a:r>
            <a:r>
              <a:rPr lang="en-US" altLang="ko-KR" sz="1800" b="0" dirty="0" smtClean="0"/>
              <a:t>3 </a:t>
            </a:r>
            <a:r>
              <a:rPr lang="ko-KR" altLang="en-US" sz="1800" b="0" dirty="0" smtClean="0"/>
              <a:t>단계</a:t>
            </a:r>
            <a:endParaRPr lang="en-US" altLang="ko-KR" sz="1800" b="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17307" y="44293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4324" y="308112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0514" y="358550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8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283803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0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868" y="1119423"/>
            <a:ext cx="7848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개를 가지는 배열을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객체의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반지름을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까지 각각 지정한 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면적을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876" y="1822340"/>
            <a:ext cx="4608513" cy="483209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3.14*radius*radius;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Circle </a:t>
            </a:r>
            <a:r>
              <a:rPr lang="en-US" altLang="ko-KR" sz="1400" b="1" dirty="0"/>
              <a:t>[] c;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= new Circle[5];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c[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436421" y="5700324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42172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1268760"/>
            <a:ext cx="3528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활용하여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개짜리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배열을 만들고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사용자로부터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책의 제목과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저자를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배열을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07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Book </a:t>
            </a:r>
            <a:r>
              <a:rPr lang="en-US" altLang="ko-KR" sz="1200" b="1" dirty="0"/>
              <a:t>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선언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5480362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1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7996" y="929168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/>
              <a:t>지향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소프트웨어의 규모가 커지면서 동작과 분리되어 전 과정에서 서로 복잡하게 얽혀 있는 데이터를 사용했기 때문에 절차 지향 프로그래밍 방식의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절차 지향 프로그램은 추후 변경하거나 확장하기도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현실 세계를 객체 단위로 </a:t>
            </a:r>
            <a:r>
              <a:rPr lang="ko-KR" altLang="en-US" dirty="0" smtClean="0"/>
              <a:t>프로그래밍하며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/>
              <a:t>객체는 필드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메서드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하나로 묶어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01 </a:t>
            </a:r>
            <a:r>
              <a:rPr lang="ko-KR" altLang="en-US"/>
              <a:t>객체 지향의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7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80" y="901229"/>
            <a:ext cx="8640000" cy="5328592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자바의 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리턴 </a:t>
            </a:r>
            <a:r>
              <a:rPr lang="ko-KR" altLang="en-US" sz="1600" dirty="0" smtClean="0"/>
              <a:t>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73" y="161486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485" y="4735115"/>
            <a:ext cx="4409757" cy="162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4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96909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클래스 멤버 변수의 데이터를 설정하거나</a:t>
            </a:r>
            <a:r>
              <a:rPr lang="en-US" altLang="ko-KR" b="0" dirty="0"/>
              <a:t>, </a:t>
            </a:r>
            <a:r>
              <a:rPr lang="ko-KR" altLang="en-US" b="0" dirty="0"/>
              <a:t>접근하기 위한 </a:t>
            </a:r>
            <a:r>
              <a:rPr lang="ko-KR" altLang="en-US" b="0" dirty="0" err="1"/>
              <a:t>메소드</a:t>
            </a:r>
            <a:endParaRPr lang="en-US" altLang="ko-KR" b="0" dirty="0"/>
          </a:p>
          <a:p>
            <a:r>
              <a:rPr lang="ko-KR" altLang="en-US" b="0" dirty="0"/>
              <a:t>객체지향의 </a:t>
            </a:r>
            <a:r>
              <a:rPr lang="ko-KR" altLang="en-US" b="0" dirty="0" err="1"/>
              <a:t>캡슐화에</a:t>
            </a:r>
            <a:r>
              <a:rPr lang="ko-KR" altLang="en-US" b="0" dirty="0"/>
              <a:t> 해당하는 부분으로 접근제어자를 통해서 이러한 기능을 사용하게 됨</a:t>
            </a:r>
            <a:endParaRPr lang="en-US" altLang="ko-KR" b="0" dirty="0"/>
          </a:p>
          <a:p>
            <a:r>
              <a:rPr lang="ko-KR" altLang="en-US" b="0" dirty="0"/>
              <a:t>변수에 바로 접근을 하지 못하게 하고 값을 설정함에 있어서 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b="0" dirty="0"/>
              <a:t>데이터가 올바른지 검증을 해주기 위해서 </a:t>
            </a:r>
            <a:r>
              <a:rPr lang="ko-KR" altLang="en-US" b="0" dirty="0" err="1"/>
              <a:t>만듬</a:t>
            </a:r>
            <a:endParaRPr lang="en-US" altLang="ko-KR" b="0" dirty="0"/>
          </a:p>
          <a:p>
            <a:pPr eaLnBrk="1" hangingPunct="1">
              <a:defRPr lang="ko-KR" altLang="en-US"/>
            </a:pPr>
            <a:r>
              <a:rPr lang="ko-KR" altLang="en-US" b="0" dirty="0" smtClean="0"/>
              <a:t>설정자</a:t>
            </a:r>
            <a:r>
              <a:rPr lang="en-US" altLang="ko-KR" b="0" dirty="0"/>
              <a:t>(</a:t>
            </a:r>
            <a:r>
              <a:rPr lang="en-US" altLang="ko-KR" b="0" dirty="0" err="1"/>
              <a:t>mutator</a:t>
            </a:r>
            <a:r>
              <a:rPr lang="en-US" altLang="ko-KR" b="0" dirty="0"/>
              <a:t>)</a:t>
            </a:r>
          </a:p>
          <a:p>
            <a:pPr lvl="1" eaLnBrk="1" hangingPunct="1">
              <a:defRPr lang="ko-KR" altLang="en-US"/>
            </a:pPr>
            <a:r>
              <a:rPr lang="ko-KR" altLang="en-US" sz="2000" dirty="0"/>
              <a:t>필드의 값을 설정하는 </a:t>
            </a:r>
            <a:r>
              <a:rPr lang="ko-KR" altLang="en-US" sz="2000" dirty="0" err="1"/>
              <a:t>메소드</a:t>
            </a:r>
            <a:endParaRPr lang="ko-KR" altLang="en-US" sz="2000" dirty="0"/>
          </a:p>
          <a:p>
            <a:pPr lvl="1" eaLnBrk="1" hangingPunct="1">
              <a:defRPr lang="ko-KR" altLang="en-US"/>
            </a:pPr>
            <a:r>
              <a:rPr lang="en-US" altLang="ko-KR" sz="2000" dirty="0" err="1"/>
              <a:t>setXXX</a:t>
            </a:r>
            <a:r>
              <a:rPr lang="en-US" altLang="ko-KR" sz="2000" dirty="0"/>
              <a:t>() </a:t>
            </a: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ko-KR" altLang="en-US" sz="2000" dirty="0"/>
          </a:p>
          <a:p>
            <a:pPr eaLnBrk="1" hangingPunct="1">
              <a:defRPr lang="ko-KR" altLang="en-US"/>
            </a:pPr>
            <a:r>
              <a:rPr lang="ko-KR" altLang="en-US" b="0" dirty="0" err="1"/>
              <a:t>접근자</a:t>
            </a:r>
            <a:r>
              <a:rPr lang="en-US" altLang="ko-KR" b="0" dirty="0"/>
              <a:t>(accessor)</a:t>
            </a:r>
          </a:p>
          <a:p>
            <a:pPr lvl="1" eaLnBrk="1" hangingPunct="1">
              <a:defRPr lang="ko-KR" altLang="en-US"/>
            </a:pPr>
            <a:r>
              <a:rPr lang="ko-KR" altLang="en-US" sz="2000" dirty="0"/>
              <a:t>필드의 값을 반환하는 </a:t>
            </a:r>
            <a:r>
              <a:rPr lang="ko-KR" altLang="en-US" sz="2000" dirty="0" err="1"/>
              <a:t>메소드</a:t>
            </a:r>
            <a:endParaRPr lang="ko-KR" altLang="en-US" sz="2000" dirty="0"/>
          </a:p>
          <a:p>
            <a:pPr lvl="1" eaLnBrk="1" hangingPunct="1">
              <a:defRPr lang="ko-KR" altLang="en-US"/>
            </a:pPr>
            <a:r>
              <a:rPr lang="en-US" altLang="ko-KR" sz="2000" dirty="0" err="1"/>
              <a:t>getXXX</a:t>
            </a:r>
            <a:r>
              <a:rPr lang="en-US" altLang="ko-KR" sz="2000" dirty="0"/>
              <a:t>() </a:t>
            </a: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en-US" altLang="ko-KR" sz="2000" dirty="0" smtClean="0"/>
          </a:p>
          <a:p>
            <a:pPr lvl="1" eaLnBrk="1" hangingPunct="1">
              <a:defRPr lang="ko-KR" altLang="en-US"/>
            </a:pPr>
            <a:endParaRPr lang="ko-KR" altLang="en-US" sz="20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Getter/setter </a:t>
            </a:r>
            <a:r>
              <a:rPr lang="ko-KR" altLang="en-US" sz="3600" dirty="0" err="1"/>
              <a:t>메서드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09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이름과 </a:t>
            </a:r>
            <a:r>
              <a:rPr lang="ko-KR" altLang="en-US" dirty="0" err="1" smtClean="0"/>
              <a:t>전화전호를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Phone </a:t>
            </a:r>
            <a:r>
              <a:rPr lang="ko-KR" altLang="en-US" dirty="0" smtClean="0"/>
              <a:t>클래스를 만들고 이름과 전화번호를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Phone</a:t>
            </a:r>
            <a:r>
              <a:rPr lang="ko-KR" altLang="en-US" dirty="0" smtClean="0"/>
              <a:t>객체를 생성하고 출력하는 예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getter/setter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000" t="11319" r="45785" b="7593"/>
          <a:stretch/>
        </p:blipFill>
        <p:spPr>
          <a:xfrm>
            <a:off x="1019859" y="1840900"/>
            <a:ext cx="5864267" cy="4713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1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되돌려 </a:t>
            </a:r>
            <a:r>
              <a:rPr lang="ko-KR" altLang="en-US" dirty="0" smtClean="0"/>
              <a:t>주는 행위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자바에서 </a:t>
            </a:r>
            <a:r>
              <a:rPr lang="ko-KR" altLang="en-US" dirty="0" smtClean="0"/>
              <a:t>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981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메서드사용예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64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smtClean="0"/>
              <a:t>객체간의 의사소통:</a:t>
            </a:r>
            <a:r>
              <a:rPr lang="ko-KR" altLang="en-US" dirty="0" err="1" smtClean="0"/>
              <a:t>메시지패싱</a:t>
            </a:r>
            <a:endParaRPr lang="ko-KR" altLang="en-US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697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fld id="{2B84827F-CA90-47C7-A8EC-43EE205929FF}" type="slidenum">
              <a:rPr kumimoji="0" lang="ko-KR" altLang="en-US" sz="1400" smtClean="0"/>
              <a:pPr>
                <a:spcBef>
                  <a:spcPct val="50000"/>
                </a:spcBef>
                <a:buFontTx/>
                <a:buNone/>
              </a:pPr>
              <a:t>36</a:t>
            </a:fld>
            <a:endParaRPr kumimoji="0" lang="ko-KR" altLang="en-US" sz="1400" smtClean="0"/>
          </a:p>
        </p:txBody>
      </p:sp>
      <p:graphicFrame>
        <p:nvGraphicFramePr>
          <p:cNvPr id="12698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670254"/>
              </p:ext>
            </p:extLst>
          </p:nvPr>
        </p:nvGraphicFramePr>
        <p:xfrm>
          <a:off x="152400" y="2852936"/>
          <a:ext cx="3352800" cy="301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비트맵 이미지" r:id="rId3" imgW="5733333" imgH="3333333" progId="Paint.Picture">
                  <p:embed/>
                </p:oleObj>
              </mc:Choice>
              <mc:Fallback>
                <p:oleObj name="비트맵 이미지" r:id="rId3" imgW="5733333" imgH="3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852936"/>
                        <a:ext cx="3352800" cy="301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6848"/>
              </p:ext>
            </p:extLst>
          </p:nvPr>
        </p:nvGraphicFramePr>
        <p:xfrm>
          <a:off x="3962400" y="2636912"/>
          <a:ext cx="5105400" cy="338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비트맵 이미지" r:id="rId5" imgW="5649114" imgH="3381847" progId="Paint.Picture">
                  <p:embed/>
                </p:oleObj>
              </mc:Choice>
              <mc:Fallback>
                <p:oleObj name="비트맵 이미지" r:id="rId5" imgW="5649114" imgH="338184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36912"/>
                        <a:ext cx="5105400" cy="338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AutoShape 5"/>
          <p:cNvSpPr>
            <a:spLocks noChangeArrowheads="1"/>
          </p:cNvSpPr>
          <p:nvPr/>
        </p:nvSpPr>
        <p:spPr bwMode="auto">
          <a:xfrm>
            <a:off x="3505200" y="4124226"/>
            <a:ext cx="457200" cy="1066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126983" name="Text Box 6"/>
          <p:cNvSpPr txBox="1">
            <a:spLocks noChangeArrowheads="1"/>
          </p:cNvSpPr>
          <p:nvPr/>
        </p:nvSpPr>
        <p:spPr bwMode="auto">
          <a:xfrm>
            <a:off x="351454" y="1069835"/>
            <a:ext cx="80168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342900" indent="-342900"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2000" dirty="0"/>
              <a:t>객체지향 프로그램 = 객체 + 객체</a:t>
            </a:r>
          </a:p>
          <a:p>
            <a:pPr eaLnBrk="1" hangingPunct="1"/>
            <a:r>
              <a:rPr lang="ko-KR" altLang="en-US" sz="2000" dirty="0"/>
              <a:t>객체간의 의사소통이 필요 : </a:t>
            </a:r>
            <a:r>
              <a:rPr lang="ko-KR" altLang="en-US" sz="2000" dirty="0" err="1"/>
              <a:t>메시지패싱</a:t>
            </a:r>
            <a:r>
              <a:rPr lang="ko-KR" altLang="en-US" sz="2000" dirty="0"/>
              <a:t> 방법을 사용</a:t>
            </a:r>
          </a:p>
          <a:p>
            <a:pPr eaLnBrk="1" hangingPunct="1"/>
            <a:r>
              <a:rPr lang="ko-KR" altLang="en-US" sz="2000" dirty="0"/>
              <a:t>자바에서는 객체들간의 메시지 </a:t>
            </a:r>
            <a:r>
              <a:rPr lang="ko-KR" altLang="en-US" sz="2000" dirty="0" err="1"/>
              <a:t>패싱을</a:t>
            </a:r>
            <a:r>
              <a:rPr lang="ko-KR" altLang="en-US" sz="2000" dirty="0"/>
              <a:t> 위해 함수호출 방법을 사용</a:t>
            </a:r>
          </a:p>
        </p:txBody>
      </p:sp>
    </p:spTree>
    <p:extLst>
      <p:ext uri="{BB962C8B-B14F-4D97-AF65-F5344CB8AC3E}">
        <p14:creationId xmlns:p14="http://schemas.microsoft.com/office/powerpoint/2010/main" val="3745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형태로 직접 생성해서 주입 </a:t>
            </a:r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연산자를 이용하여 객체 생성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객체간의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11972" r="39999" b="66512"/>
          <a:stretch/>
        </p:blipFill>
        <p:spPr bwMode="auto">
          <a:xfrm>
            <a:off x="741217" y="4155567"/>
            <a:ext cx="7854172" cy="215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1" t="12012" r="41183" b="60195"/>
          <a:stretch/>
        </p:blipFill>
        <p:spPr bwMode="auto">
          <a:xfrm>
            <a:off x="219188" y="2053289"/>
            <a:ext cx="5560723" cy="201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35572" r="85280" b="57261"/>
          <a:stretch/>
        </p:blipFill>
        <p:spPr bwMode="auto">
          <a:xfrm>
            <a:off x="6956374" y="1367689"/>
            <a:ext cx="218762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01_원고\스프링 강의교안\PT_마스터파일\s-010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1171" r="15945" b="52196"/>
          <a:stretch/>
        </p:blipFill>
        <p:spPr bwMode="auto">
          <a:xfrm>
            <a:off x="3727292" y="169569"/>
            <a:ext cx="4615197" cy="83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30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객체간의 </a:t>
            </a:r>
            <a:r>
              <a:rPr lang="ko-KR" altLang="en-US" dirty="0" err="1"/>
              <a:t>메서드</a:t>
            </a:r>
            <a:r>
              <a:rPr lang="ko-KR" altLang="en-US" dirty="0"/>
              <a:t> 전달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12001" r="44800" b="44465"/>
          <a:stretch/>
        </p:blipFill>
        <p:spPr bwMode="auto">
          <a:xfrm>
            <a:off x="0" y="874193"/>
            <a:ext cx="5256599" cy="3280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2838" r="44245" b="39350"/>
          <a:stretch/>
        </p:blipFill>
        <p:spPr bwMode="auto">
          <a:xfrm>
            <a:off x="3748530" y="3370197"/>
            <a:ext cx="4966492" cy="3380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76194" r="71900" b="8139"/>
          <a:stretch/>
        </p:blipFill>
        <p:spPr bwMode="auto">
          <a:xfrm>
            <a:off x="6401444" y="0"/>
            <a:ext cx="2448272" cy="183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12000" r="42550" b="19070"/>
          <a:stretch/>
        </p:blipFill>
        <p:spPr bwMode="auto">
          <a:xfrm>
            <a:off x="0" y="781802"/>
            <a:ext cx="5855513" cy="5457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41065" r="28450" b="16279"/>
          <a:stretch/>
        </p:blipFill>
        <p:spPr bwMode="auto">
          <a:xfrm>
            <a:off x="3755125" y="4176889"/>
            <a:ext cx="4907525" cy="2338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7535" r="53900" b="25721"/>
          <a:stretch/>
        </p:blipFill>
        <p:spPr bwMode="auto">
          <a:xfrm>
            <a:off x="4478500" y="221719"/>
            <a:ext cx="443484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26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33" y="888356"/>
            <a:ext cx="3854135" cy="184307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61569" y="888356"/>
            <a:ext cx="8640000" cy="1555089"/>
          </a:xfrm>
        </p:spPr>
        <p:txBody>
          <a:bodyPr/>
          <a:lstStyle/>
          <a:p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</a:t>
            </a:r>
            <a:r>
              <a:rPr lang="ko-KR" altLang="en-US" dirty="0" smtClean="0"/>
              <a:t>버튼들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실 세계 </a:t>
            </a:r>
            <a:r>
              <a:rPr lang="ko-KR" altLang="en-US" dirty="0"/>
              <a:t>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살아감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소프트웨어 </a:t>
            </a:r>
            <a:r>
              <a:rPr lang="ko-KR" altLang="en-US" dirty="0"/>
              <a:t>객체는 현실 세계의 객체를 필드와 메서드로 모델링한 것</a:t>
            </a:r>
          </a:p>
          <a:p>
            <a:pPr lvl="1"/>
            <a:r>
              <a:rPr lang="ko-KR" altLang="en-US" dirty="0" smtClean="0"/>
              <a:t>상태는 필드</a:t>
            </a:r>
            <a:r>
              <a:rPr lang="en-US" altLang="ko-KR" dirty="0" smtClean="0"/>
              <a:t>(Field)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필드는 </a:t>
            </a:r>
            <a:r>
              <a:rPr lang="ko-KR" altLang="en-US" dirty="0"/>
              <a:t>객체 내부에 선언된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메서드는</a:t>
            </a:r>
            <a:r>
              <a:rPr lang="ko-KR" altLang="en-US" dirty="0" smtClean="0"/>
              <a:t> </a:t>
            </a:r>
            <a:r>
              <a:rPr lang="ko-KR" altLang="en-US" dirty="0"/>
              <a:t>객체 내부에 정의된 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mtClean="0"/>
              <a:t>01 </a:t>
            </a:r>
            <a:r>
              <a:rPr lang="ko-KR" altLang="en-US" smtClean="0"/>
              <a:t>객체 지향의 개요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1" y="4513374"/>
            <a:ext cx="4218402" cy="20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285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정의</a:t>
            </a:r>
            <a:r>
              <a:rPr lang="en-US" altLang="ko-KR" dirty="0"/>
              <a:t>,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setter/getter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이용한 전달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12537" r="40000" b="17910"/>
          <a:stretch/>
        </p:blipFill>
        <p:spPr bwMode="auto">
          <a:xfrm>
            <a:off x="179512" y="809892"/>
            <a:ext cx="6457072" cy="5697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90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정의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3050" r="29196" b="14134"/>
          <a:stretch/>
        </p:blipFill>
        <p:spPr bwMode="auto">
          <a:xfrm>
            <a:off x="138632" y="884938"/>
            <a:ext cx="7397144" cy="5398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t="71614" r="64462" b="21688"/>
          <a:stretch/>
        </p:blipFill>
        <p:spPr bwMode="auto">
          <a:xfrm>
            <a:off x="5292080" y="5805264"/>
            <a:ext cx="372964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799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12365" r="30862" b="28284"/>
          <a:stretch/>
        </p:blipFill>
        <p:spPr bwMode="auto">
          <a:xfrm>
            <a:off x="277548" y="903241"/>
            <a:ext cx="7803630" cy="4824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77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22498" r="35015" b="26497"/>
          <a:stretch/>
        </p:blipFill>
        <p:spPr bwMode="auto">
          <a:xfrm>
            <a:off x="395535" y="837042"/>
            <a:ext cx="7230793" cy="4178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28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여러 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39531" r="37520" b="22687"/>
          <a:stretch/>
        </p:blipFill>
        <p:spPr bwMode="auto">
          <a:xfrm>
            <a:off x="271358" y="929680"/>
            <a:ext cx="6808764" cy="3094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65628" r="67291" b="17186"/>
          <a:stretch/>
        </p:blipFill>
        <p:spPr bwMode="auto">
          <a:xfrm>
            <a:off x="5148064" y="4304712"/>
            <a:ext cx="2730641" cy="161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860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다음과 같은 멤버변수를 갖는  </a:t>
            </a:r>
            <a:r>
              <a:rPr lang="en-US" altLang="ko-KR" dirty="0" smtClean="0"/>
              <a:t>Student  </a:t>
            </a:r>
            <a:r>
              <a:rPr lang="ko-KR" altLang="en-US" dirty="0" smtClean="0"/>
              <a:t>클래스를 정의하시오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0" dirty="0"/>
              <a:t>정의한 </a:t>
            </a:r>
            <a:r>
              <a:rPr lang="en-US" altLang="ko-KR" b="0" dirty="0"/>
              <a:t>Student</a:t>
            </a:r>
            <a:r>
              <a:rPr lang="ko-KR" altLang="en-US" b="0" dirty="0"/>
              <a:t>클래스에 다음과 같이 정의된 두 개의 </a:t>
            </a:r>
            <a:r>
              <a:rPr lang="ko-KR" altLang="en-US" b="0" dirty="0" err="1" smtClean="0"/>
              <a:t>메서드</a:t>
            </a:r>
            <a:r>
              <a:rPr lang="ko-KR" altLang="en-US" b="0" dirty="0" smtClean="0"/>
              <a:t> </a:t>
            </a:r>
            <a:r>
              <a:rPr lang="en-US" altLang="ko-KR" b="0" dirty="0" err="1" smtClean="0"/>
              <a:t>getTotal</a:t>
            </a:r>
            <a:r>
              <a:rPr lang="en-US" altLang="ko-KR" b="0" dirty="0"/>
              <a:t>()</a:t>
            </a:r>
            <a:r>
              <a:rPr lang="ko-KR" altLang="en-US" b="0" dirty="0"/>
              <a:t>과 </a:t>
            </a:r>
            <a:r>
              <a:rPr lang="en-US" altLang="ko-KR" b="0" dirty="0" err="1"/>
              <a:t>getAverage</a:t>
            </a:r>
            <a:r>
              <a:rPr lang="en-US" altLang="ko-KR" b="0" dirty="0"/>
              <a:t>()</a:t>
            </a:r>
            <a:r>
              <a:rPr lang="ko-KR" altLang="en-US" b="0" dirty="0"/>
              <a:t>를 추가하시오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1" t="20093" r="38211" b="57940"/>
          <a:stretch/>
        </p:blipFill>
        <p:spPr bwMode="auto">
          <a:xfrm>
            <a:off x="692332" y="1567543"/>
            <a:ext cx="4101738" cy="193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7662" r="16017" b="46957"/>
          <a:stretch/>
        </p:blipFill>
        <p:spPr bwMode="auto">
          <a:xfrm>
            <a:off x="574766" y="4624250"/>
            <a:ext cx="6309360" cy="2233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9" t="50816" r="64909" b="38794"/>
          <a:stretch/>
        </p:blipFill>
        <p:spPr bwMode="auto">
          <a:xfrm>
            <a:off x="6544491" y="1946366"/>
            <a:ext cx="142385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54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35221" y="1052736"/>
            <a:ext cx="8640000" cy="5328592"/>
          </a:xfrm>
        </p:spPr>
        <p:txBody>
          <a:bodyPr/>
          <a:lstStyle/>
          <a:p>
            <a:r>
              <a:rPr lang="ko-KR" altLang="en-US" sz="1600" dirty="0"/>
              <a:t>객체 지향 프로그래밍의 주요 특징은 캡슐화</a:t>
            </a:r>
            <a:r>
              <a:rPr lang="en-US" altLang="ko-KR" sz="1600" dirty="0"/>
              <a:t>, </a:t>
            </a:r>
            <a:r>
              <a:rPr lang="ko-KR" altLang="en-US" sz="1600" dirty="0"/>
              <a:t>상속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다형성</a:t>
            </a:r>
            <a:endParaRPr lang="en-US" altLang="ko-KR" sz="1600" dirty="0"/>
          </a:p>
          <a:p>
            <a:r>
              <a:rPr lang="ko-KR" altLang="en-US" sz="1600" dirty="0"/>
              <a:t>캡슐화</a:t>
            </a:r>
            <a:r>
              <a:rPr lang="en-US" altLang="ko-KR" sz="1600" dirty="0"/>
              <a:t>(</a:t>
            </a:r>
            <a:r>
              <a:rPr lang="ko-KR" altLang="en-US" sz="1600" dirty="0"/>
              <a:t>정보 은닉</a:t>
            </a:r>
            <a:r>
              <a:rPr lang="en-US" altLang="ko-KR" sz="1600" dirty="0" smtClean="0"/>
              <a:t>) :</a:t>
            </a:r>
            <a:r>
              <a:rPr lang="ko-KR" altLang="en-US" sz="1600" dirty="0" smtClean="0"/>
              <a:t>객체를 </a:t>
            </a:r>
            <a:r>
              <a:rPr lang="ko-KR" altLang="en-US" sz="1600" dirty="0"/>
              <a:t>캡슐로 싸서 내부를 볼 수 없게 하는 것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관련된 </a:t>
            </a:r>
            <a:r>
              <a:rPr lang="ko-KR" altLang="en-US" sz="1600" dirty="0"/>
              <a:t>필드와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하나의 캡슐처럼 포장해 세부 내용을 외부에서 알 수 없도록 감추는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자바의 캡슐화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</a:t>
            </a:r>
            <a:r>
              <a:rPr lang="en-US" altLang="ko-KR" sz="1600" dirty="0"/>
              <a:t>(class):</a:t>
            </a:r>
            <a:r>
              <a:rPr lang="ko-KR" altLang="en-US" sz="1600" dirty="0"/>
              <a:t> 객체 모양을 선언한 틀</a:t>
            </a:r>
            <a:r>
              <a:rPr lang="en-US" altLang="ko-KR" sz="1600" dirty="0"/>
              <a:t>(</a:t>
            </a:r>
            <a:r>
              <a:rPr lang="ko-KR" altLang="en-US" sz="1600" dirty="0"/>
              <a:t>캡슐화하는 틀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객체</a:t>
            </a:r>
            <a:r>
              <a:rPr lang="en-US" altLang="ko-KR" sz="1600" dirty="0"/>
              <a:t>: </a:t>
            </a:r>
            <a:r>
              <a:rPr lang="ko-KR" altLang="en-US" sz="1600" dirty="0"/>
              <a:t>생성된 실체</a:t>
            </a:r>
            <a:r>
              <a:rPr lang="en-US" altLang="ko-KR" sz="1600" dirty="0"/>
              <a:t>(instance)</a:t>
            </a:r>
          </a:p>
          <a:p>
            <a:pPr lvl="2"/>
            <a:r>
              <a:rPr lang="ko-KR" altLang="en-US" dirty="0"/>
              <a:t>클래스 내에 </a:t>
            </a:r>
            <a:r>
              <a:rPr lang="ko-KR" altLang="en-US" dirty="0" err="1"/>
              <a:t>메소드와</a:t>
            </a:r>
            <a:r>
              <a:rPr lang="ko-KR" altLang="en-US" dirty="0"/>
              <a:t> 필드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이용해서 </a:t>
            </a:r>
            <a:r>
              <a:rPr lang="ko-KR" altLang="en-US" dirty="0" err="1" smtClean="0"/>
              <a:t>인스턴스화시켜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필드를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로 선언하고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나중에 </a:t>
            </a:r>
            <a:r>
              <a:rPr lang="en-US" altLang="ko-KR" dirty="0" smtClean="0"/>
              <a:t>setter/getter</a:t>
            </a:r>
            <a:r>
              <a:rPr lang="ko-KR" altLang="en-US" dirty="0" err="1" smtClean="0"/>
              <a:t>메서드를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통해 접근</a:t>
            </a:r>
            <a:endParaRPr lang="en-US" altLang="ko-KR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객체지향의 특징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44" y="2119627"/>
            <a:ext cx="4687337" cy="116366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86" y="4350180"/>
            <a:ext cx="4741436" cy="20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36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7816" y="998522"/>
            <a:ext cx="5099113" cy="5328592"/>
          </a:xfrm>
        </p:spPr>
        <p:txBody>
          <a:bodyPr/>
          <a:lstStyle/>
          <a:p>
            <a:r>
              <a:rPr lang="ko-KR" altLang="en-US" sz="1800" dirty="0"/>
              <a:t>상속</a:t>
            </a:r>
            <a:endParaRPr lang="en-US" altLang="ko-KR" sz="1800" dirty="0"/>
          </a:p>
          <a:p>
            <a:pPr lvl="1"/>
            <a:r>
              <a:rPr lang="ko-KR" altLang="en-US" dirty="0"/>
              <a:t>자녀가 부모 재산을 상속받아 사용하듯이 상위 객체를 상속받은 하위 객체가 상위 객체의 </a:t>
            </a:r>
            <a:r>
              <a:rPr lang="ko-KR" altLang="en-US" dirty="0" err="1"/>
              <a:t>메서드와</a:t>
            </a:r>
            <a:r>
              <a:rPr lang="ko-KR" altLang="en-US" dirty="0"/>
              <a:t> 필드를 사용하는 것</a:t>
            </a:r>
            <a:endParaRPr lang="en-US" altLang="ko-KR" dirty="0"/>
          </a:p>
          <a:p>
            <a:pPr lvl="1"/>
            <a:r>
              <a:rPr lang="ko-KR" altLang="en-US" dirty="0"/>
              <a:t>개발된 객체를 재사용하는 방법 중 </a:t>
            </a:r>
            <a:r>
              <a:rPr lang="ko-KR" altLang="en-US" dirty="0" smtClean="0"/>
              <a:t>하나임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1800" dirty="0"/>
              <a:t>자바 상속 </a:t>
            </a:r>
            <a:endParaRPr lang="en-US" altLang="ko-KR" sz="1800" dirty="0"/>
          </a:p>
          <a:p>
            <a:pPr lvl="1"/>
            <a:r>
              <a:rPr lang="ko-KR" altLang="en-US" dirty="0"/>
              <a:t>상위 클래스의 멤버를 하위 클래스가 물려받음</a:t>
            </a:r>
            <a:endParaRPr lang="en-US" altLang="ko-KR" dirty="0"/>
          </a:p>
          <a:p>
            <a:pPr lvl="2"/>
            <a:r>
              <a:rPr lang="ko-KR" altLang="en-US" sz="1800" dirty="0"/>
              <a:t>상위 클래스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</a:t>
            </a:r>
            <a:endParaRPr lang="en-US" altLang="ko-KR" sz="1800" dirty="0"/>
          </a:p>
          <a:p>
            <a:pPr lvl="2"/>
            <a:r>
              <a:rPr lang="ko-KR" altLang="en-US" sz="1800" dirty="0"/>
              <a:t>하위 클래스 </a:t>
            </a:r>
            <a:r>
              <a:rPr lang="en-US" altLang="ko-KR" sz="1800" dirty="0"/>
              <a:t>: </a:t>
            </a:r>
            <a:r>
              <a:rPr lang="ko-KR" altLang="en-US" sz="1800" dirty="0"/>
              <a:t>서브 클래스</a:t>
            </a:r>
            <a:r>
              <a:rPr lang="en-US" altLang="ko-KR" sz="1800" dirty="0"/>
              <a:t>,  </a:t>
            </a:r>
            <a:r>
              <a:rPr lang="ko-KR" altLang="en-US" sz="1800" dirty="0" err="1"/>
              <a:t>수퍼</a:t>
            </a:r>
            <a:r>
              <a:rPr lang="ko-KR" altLang="en-US" sz="1800" dirty="0"/>
              <a:t> 클래스 코드의 재사용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특성 추가 </a:t>
            </a:r>
            <a:r>
              <a:rPr lang="ko-KR" altLang="en-US" sz="1800" dirty="0" smtClean="0"/>
              <a:t>가능</a:t>
            </a:r>
            <a:endParaRPr lang="en-US" altLang="ko-KR" sz="1800" dirty="0" smtClean="0"/>
          </a:p>
          <a:p>
            <a:pPr lvl="1"/>
            <a:r>
              <a:rPr lang="en-US" altLang="ko-KR" sz="2000" dirty="0" smtClean="0"/>
              <a:t>Extends , implements </a:t>
            </a:r>
            <a:r>
              <a:rPr lang="ko-KR" altLang="en-US" sz="2000" dirty="0" smtClean="0"/>
              <a:t>주로 이용 </a:t>
            </a:r>
            <a:endParaRPr lang="en-US" altLang="ko-KR" sz="2000" dirty="0" smtClean="0"/>
          </a:p>
          <a:p>
            <a:pPr marL="536575" lvl="2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4741" y="286768"/>
            <a:ext cx="8640960" cy="514052"/>
          </a:xfrm>
        </p:spPr>
        <p:txBody>
          <a:bodyPr/>
          <a:lstStyle/>
          <a:p>
            <a:r>
              <a:rPr lang="ko-KR" altLang="en-US" dirty="0"/>
              <a:t>객체지향의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29" y="1085468"/>
            <a:ext cx="3715551" cy="16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90166" y="2776506"/>
            <a:ext cx="3425481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실 세계에서의 사례 </a:t>
            </a:r>
            <a:r>
              <a:rPr lang="en-US" altLang="ko-KR" sz="1100" dirty="0" smtClean="0"/>
              <a:t>&gt;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나무는 </a:t>
            </a:r>
            <a:r>
              <a:rPr lang="ko-KR" altLang="en-US" sz="1100" dirty="0"/>
              <a:t>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13" y="3860520"/>
            <a:ext cx="3929771" cy="259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9185" y="912693"/>
            <a:ext cx="8640000" cy="5328592"/>
          </a:xfrm>
        </p:spPr>
        <p:txBody>
          <a:bodyPr/>
          <a:lstStyle/>
          <a:p>
            <a:r>
              <a:rPr lang="ko-KR" altLang="en-US" dirty="0" err="1" smtClean="0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대입되는 객체에 따라서 </a:t>
            </a:r>
            <a:r>
              <a:rPr lang="ko-KR" altLang="en-US" dirty="0" err="1"/>
              <a:t>메서드를</a:t>
            </a:r>
            <a:r>
              <a:rPr lang="ko-KR" altLang="en-US" dirty="0"/>
              <a:t> 다르게 동작하도록 구현하는 기술</a:t>
            </a:r>
            <a:endParaRPr lang="en-US" altLang="ko-KR" dirty="0"/>
          </a:p>
          <a:p>
            <a:pPr lvl="1"/>
            <a:r>
              <a:rPr lang="ko-KR" altLang="en-US" dirty="0"/>
              <a:t>실행 도중 동일한 이름의 다양한 구현체 중에서 </a:t>
            </a:r>
            <a:r>
              <a:rPr lang="ko-KR" altLang="en-US" dirty="0" err="1"/>
              <a:t>메서드를</a:t>
            </a:r>
            <a:r>
              <a:rPr lang="ko-KR" altLang="en-US" dirty="0"/>
              <a:t> 선택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한 클래스 내에서 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동일한 이름으로 서브 클래스마다 다르게 구현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프로그래밍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8" y="3224987"/>
            <a:ext cx="4150937" cy="2042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60" y="3407996"/>
            <a:ext cx="3946920" cy="2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5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소프트웨어를 </a:t>
            </a:r>
            <a:r>
              <a:rPr lang="ko-KR" altLang="en-US" dirty="0"/>
              <a:t>본격적으로 작성하기 전에 구현하고자 하는 시스템을 시각화하여 </a:t>
            </a:r>
            <a:r>
              <a:rPr lang="ko-KR" altLang="en-US" dirty="0" smtClean="0"/>
              <a:t>검토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설계 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86" y="1513832"/>
            <a:ext cx="5511836" cy="19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8"/>
          <a:stretch/>
        </p:blipFill>
        <p:spPr bwMode="auto">
          <a:xfrm>
            <a:off x="663536" y="3447838"/>
            <a:ext cx="5582065" cy="182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536" y="5531556"/>
            <a:ext cx="745317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의존 관계 </a:t>
            </a:r>
            <a:endParaRPr lang="en-US" altLang="ko-KR" dirty="0" smtClean="0"/>
          </a:p>
          <a:p>
            <a:r>
              <a:rPr lang="ko-KR" altLang="en-US" dirty="0" smtClean="0"/>
              <a:t>하나의 클래스가 다른 클래스를 허용하는 관계</a:t>
            </a:r>
            <a:endParaRPr lang="en-US" altLang="ko-KR" dirty="0"/>
          </a:p>
          <a:p>
            <a:r>
              <a:rPr lang="en-US" altLang="ko-KR" dirty="0" err="1" smtClean="0"/>
              <a:t>CarTest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Car</a:t>
            </a:r>
            <a:r>
              <a:rPr lang="ko-KR" altLang="en-US" dirty="0" smtClean="0"/>
              <a:t>클래스의 객체를 생성하고 있으므로 </a:t>
            </a:r>
            <a:endParaRPr lang="en-US" altLang="ko-KR" dirty="0" smtClean="0"/>
          </a:p>
          <a:p>
            <a:r>
              <a:rPr lang="en-US" altLang="ko-KR" dirty="0" smtClean="0"/>
              <a:t>Car </a:t>
            </a:r>
            <a:r>
              <a:rPr lang="ko-KR" altLang="en-US" dirty="0" smtClean="0"/>
              <a:t>클래스를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7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6314" y="962120"/>
            <a:ext cx="8640000" cy="5328592"/>
          </a:xfrm>
        </p:spPr>
        <p:txBody>
          <a:bodyPr/>
          <a:lstStyle/>
          <a:p>
            <a:pPr marL="1"/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객체의 </a:t>
            </a:r>
            <a:r>
              <a:rPr lang="ko-KR" altLang="en-US" dirty="0"/>
              <a:t>설계도 혹은 틀</a:t>
            </a:r>
            <a:endParaRPr lang="en-US" altLang="ko-KR" dirty="0"/>
          </a:p>
          <a:p>
            <a:pPr marL="360362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인스턴스화의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</a:t>
            </a:r>
            <a:r>
              <a:rPr lang="ko-KR" altLang="en-US" dirty="0"/>
              <a:t>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객체와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객체 지향의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2" y="1640902"/>
            <a:ext cx="2618383" cy="1279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4" y="4725125"/>
            <a:ext cx="6366600" cy="1753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37" y="1472016"/>
            <a:ext cx="3317962" cy="14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1815</TotalTime>
  <Words>1545</Words>
  <Application>Microsoft Office PowerPoint</Application>
  <PresentationFormat>화면 슬라이드 쇼(4:3)</PresentationFormat>
  <Paragraphs>531</Paragraphs>
  <Slides>45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5" baseType="lpstr">
      <vt:lpstr>HY강B</vt:lpstr>
      <vt:lpstr>HY견명조</vt:lpstr>
      <vt:lpstr>HY나무L</vt:lpstr>
      <vt:lpstr>HY엽서L</vt:lpstr>
      <vt:lpstr>HY헤드라인M</vt:lpstr>
      <vt:lpstr>견명조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Times New Roman</vt:lpstr>
      <vt:lpstr>Wingdings</vt:lpstr>
      <vt:lpstr>Wingdings 3</vt:lpstr>
      <vt:lpstr>2_Office 테마</vt:lpstr>
      <vt:lpstr>원본</vt:lpstr>
      <vt:lpstr>비트맵 이미지</vt:lpstr>
      <vt:lpstr>객체 지향</vt:lpstr>
      <vt:lpstr>절차 지향 프로그래밍과 객체 지향 프로그래밍</vt:lpstr>
      <vt:lpstr>객체 지향 프로그래밍</vt:lpstr>
      <vt:lpstr>객체의 개념</vt:lpstr>
      <vt:lpstr>객체지향의 특징(1)</vt:lpstr>
      <vt:lpstr>객체지향의 특징(2)</vt:lpstr>
      <vt:lpstr>객체 지향 프로그래밍(2)</vt:lpstr>
      <vt:lpstr>객체의 설계 </vt:lpstr>
      <vt:lpstr>객체와 클래스</vt:lpstr>
      <vt:lpstr>클래스 구성</vt:lpstr>
      <vt:lpstr>객체 생성과 참조 변수</vt:lpstr>
      <vt:lpstr>Circle 클래스의 객체 생성 및 활용</vt:lpstr>
      <vt:lpstr>PowerPoint 프레젠테이션</vt:lpstr>
      <vt:lpstr>JVM의 메모리 구조</vt:lpstr>
      <vt:lpstr> circle 객체 생성하는 과정</vt:lpstr>
      <vt:lpstr>Rectangle 클래스 만들기 연습</vt:lpstr>
      <vt:lpstr>생성자의 개념과 선언</vt:lpstr>
      <vt:lpstr>기본 생성자와 생성자 오버로딩</vt:lpstr>
      <vt:lpstr>매개변수가 있는 생성자와 생성자 오버로딩</vt:lpstr>
      <vt:lpstr>두 개의 생성자를 가진 Circle 클래스</vt:lpstr>
      <vt:lpstr>생성자 선언 및 호출 연습</vt:lpstr>
      <vt:lpstr>클래스와 객체 사용 예 </vt:lpstr>
      <vt:lpstr>this와 this()</vt:lpstr>
      <vt:lpstr>객체 속에서의 this</vt:lpstr>
      <vt:lpstr>this()로 다른 생성자 호출</vt:lpstr>
      <vt:lpstr>객체 배열</vt:lpstr>
      <vt:lpstr>객체 배열 선언과 생성 과정</vt:lpstr>
      <vt:lpstr>Circle 배열 만들기</vt:lpstr>
      <vt:lpstr>객체 배열 만들기 연습</vt:lpstr>
      <vt:lpstr>메소드</vt:lpstr>
      <vt:lpstr>메소드 오버로딩</vt:lpstr>
      <vt:lpstr>Getter/setter 메서드</vt:lpstr>
      <vt:lpstr>클래스, 생성자, getter/setter메서드 </vt:lpstr>
      <vt:lpstr>객체 소멸</vt:lpstr>
      <vt:lpstr>클래스, 객체, 메서드사용예</vt:lpstr>
      <vt:lpstr>객체간의 의사소통:메시지패싱</vt:lpstr>
      <vt:lpstr>객체간의 메서드 전달1 </vt:lpstr>
      <vt:lpstr>객체간의 메서드 전달1 </vt:lpstr>
      <vt:lpstr>클래스 생성자</vt:lpstr>
      <vt:lpstr>클래스 정의, 생성자와 setter/getter 메서드를 이용한 전달</vt:lpstr>
      <vt:lpstr>클래스 정의, 생성자(예제2)</vt:lpstr>
      <vt:lpstr>클래스 여러 개 정의(예제3)</vt:lpstr>
      <vt:lpstr>클래스 여러 개 정의(예제3)</vt:lpstr>
      <vt:lpstr>클래스 여러 개 정의(예제3)</vt:lpstr>
      <vt:lpstr>실습문제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103_02</cp:lastModifiedBy>
  <cp:revision>228</cp:revision>
  <dcterms:created xsi:type="dcterms:W3CDTF">2017-01-09T05:29:11Z</dcterms:created>
  <dcterms:modified xsi:type="dcterms:W3CDTF">2018-03-22T23:46:45Z</dcterms:modified>
</cp:coreProperties>
</file>